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58" r:id="rId3"/>
    <p:sldId id="274" r:id="rId4"/>
    <p:sldId id="265" r:id="rId5"/>
    <p:sldId id="270" r:id="rId6"/>
    <p:sldId id="266" r:id="rId7"/>
    <p:sldId id="275" r:id="rId8"/>
    <p:sldId id="260" r:id="rId9"/>
    <p:sldId id="283" r:id="rId10"/>
    <p:sldId id="261" r:id="rId11"/>
    <p:sldId id="263" r:id="rId12"/>
    <p:sldId id="264" r:id="rId13"/>
    <p:sldId id="277" r:id="rId14"/>
    <p:sldId id="271" r:id="rId15"/>
    <p:sldId id="278" r:id="rId16"/>
    <p:sldId id="281" r:id="rId17"/>
    <p:sldId id="282" r:id="rId18"/>
    <p:sldId id="272" r:id="rId19"/>
    <p:sldId id="273" r:id="rId20"/>
  </p:sldIdLst>
  <p:sldSz cx="9144000" cy="6858000" type="screen4x3"/>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79D9"/>
    <a:srgbClr val="4F81BD"/>
    <a:srgbClr val="99663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1" autoAdjust="0"/>
    <p:restoredTop sz="64591" autoAdjust="0"/>
  </p:normalViewPr>
  <p:slideViewPr>
    <p:cSldViewPr>
      <p:cViewPr>
        <p:scale>
          <a:sx n="60" d="100"/>
          <a:sy n="60" d="100"/>
        </p:scale>
        <p:origin x="-1458" y="-28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Work\CAREERS\PhD\PopHlthUSRG2014\frailty%20fig.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Work\CAREERS\PhD\PopHlthUSRG2014\frailty%20fi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988363863168189E-2"/>
          <c:y val="6.9965666582855315E-2"/>
          <c:w val="0.888517096125927"/>
          <c:h val="0.8326195683872849"/>
        </c:manualLayout>
      </c:layout>
      <c:barChart>
        <c:barDir val="col"/>
        <c:grouping val="clustered"/>
        <c:varyColors val="0"/>
        <c:ser>
          <c:idx val="0"/>
          <c:order val="0"/>
          <c:tx>
            <c:strRef>
              <c:f>Sheet2!$A$2</c:f>
              <c:strCache>
                <c:ptCount val="1"/>
                <c:pt idx="0">
                  <c:v>Men</c:v>
                </c:pt>
              </c:strCache>
            </c:strRef>
          </c:tx>
          <c:invertIfNegative val="0"/>
          <c:dPt>
            <c:idx val="0"/>
            <c:invertIfNegative val="0"/>
            <c:bubble3D val="0"/>
            <c:spPr>
              <a:solidFill>
                <a:schemeClr val="tx2">
                  <a:lumMod val="60000"/>
                  <a:lumOff val="40000"/>
                </a:schemeClr>
              </a:solidFill>
            </c:spPr>
          </c:dPt>
          <c:cat>
            <c:strRef>
              <c:f>Sheet2!$B$1:$E$1</c:f>
              <c:strCache>
                <c:ptCount val="4"/>
                <c:pt idx="0">
                  <c:v>None</c:v>
                </c:pt>
                <c:pt idx="1">
                  <c:v>1</c:v>
                </c:pt>
                <c:pt idx="2">
                  <c:v>2</c:v>
                </c:pt>
                <c:pt idx="3">
                  <c:v>3+</c:v>
                </c:pt>
              </c:strCache>
            </c:strRef>
          </c:cat>
          <c:val>
            <c:numRef>
              <c:f>Sheet2!$B$2:$E$2</c:f>
              <c:numCache>
                <c:formatCode>General</c:formatCode>
                <c:ptCount val="4"/>
                <c:pt idx="0">
                  <c:v>16.7</c:v>
                </c:pt>
                <c:pt idx="1">
                  <c:v>5.4</c:v>
                </c:pt>
                <c:pt idx="2">
                  <c:v>1.7</c:v>
                </c:pt>
                <c:pt idx="3">
                  <c:v>0.2</c:v>
                </c:pt>
              </c:numCache>
            </c:numRef>
          </c:val>
        </c:ser>
        <c:ser>
          <c:idx val="1"/>
          <c:order val="1"/>
          <c:tx>
            <c:strRef>
              <c:f>Sheet2!$A$3</c:f>
              <c:strCache>
                <c:ptCount val="1"/>
                <c:pt idx="0">
                  <c:v>Women</c:v>
                </c:pt>
              </c:strCache>
            </c:strRef>
          </c:tx>
          <c:spPr>
            <a:solidFill>
              <a:srgbClr val="FE94E7"/>
            </a:solidFill>
          </c:spPr>
          <c:invertIfNegative val="0"/>
          <c:cat>
            <c:strRef>
              <c:f>Sheet2!$B$1:$E$1</c:f>
              <c:strCache>
                <c:ptCount val="4"/>
                <c:pt idx="0">
                  <c:v>None</c:v>
                </c:pt>
                <c:pt idx="1">
                  <c:v>1</c:v>
                </c:pt>
                <c:pt idx="2">
                  <c:v>2</c:v>
                </c:pt>
                <c:pt idx="3">
                  <c:v>3+</c:v>
                </c:pt>
              </c:strCache>
            </c:strRef>
          </c:cat>
          <c:val>
            <c:numRef>
              <c:f>Sheet2!$B$3:$E$3</c:f>
              <c:numCache>
                <c:formatCode>General</c:formatCode>
                <c:ptCount val="4"/>
                <c:pt idx="0">
                  <c:v>15</c:v>
                </c:pt>
                <c:pt idx="1">
                  <c:v>7.8</c:v>
                </c:pt>
                <c:pt idx="2">
                  <c:v>7.8</c:v>
                </c:pt>
                <c:pt idx="3">
                  <c:v>0.2</c:v>
                </c:pt>
              </c:numCache>
            </c:numRef>
          </c:val>
        </c:ser>
        <c:dLbls>
          <c:showLegendKey val="0"/>
          <c:showVal val="0"/>
          <c:showCatName val="0"/>
          <c:showSerName val="0"/>
          <c:showPercent val="0"/>
          <c:showBubbleSize val="0"/>
        </c:dLbls>
        <c:gapWidth val="150"/>
        <c:axId val="95127808"/>
        <c:axId val="95150464"/>
      </c:barChart>
      <c:catAx>
        <c:axId val="95127808"/>
        <c:scaling>
          <c:orientation val="minMax"/>
        </c:scaling>
        <c:delete val="0"/>
        <c:axPos val="b"/>
        <c:majorTickMark val="out"/>
        <c:minorTickMark val="none"/>
        <c:tickLblPos val="nextTo"/>
        <c:crossAx val="95150464"/>
        <c:crosses val="autoZero"/>
        <c:auto val="1"/>
        <c:lblAlgn val="ctr"/>
        <c:lblOffset val="100"/>
        <c:noMultiLvlLbl val="0"/>
      </c:catAx>
      <c:valAx>
        <c:axId val="95150464"/>
        <c:scaling>
          <c:orientation val="minMax"/>
        </c:scaling>
        <c:delete val="0"/>
        <c:axPos val="l"/>
        <c:majorGridlines>
          <c:spPr>
            <a:ln>
              <a:noFill/>
            </a:ln>
          </c:spPr>
        </c:majorGridlines>
        <c:numFmt formatCode="General" sourceLinked="1"/>
        <c:majorTickMark val="out"/>
        <c:minorTickMark val="none"/>
        <c:tickLblPos val="nextTo"/>
        <c:crossAx val="95127808"/>
        <c:crosses val="autoZero"/>
        <c:crossBetween val="between"/>
      </c:valAx>
    </c:plotArea>
    <c:plotVisOnly val="1"/>
    <c:dispBlanksAs val="gap"/>
    <c:showDLblsOverMax val="0"/>
  </c:chart>
  <c:spPr>
    <a:noFill/>
  </c:spPr>
  <c:txPr>
    <a:bodyPr/>
    <a:lstStyle/>
    <a:p>
      <a:pPr>
        <a:defRPr sz="1600" baseline="0">
          <a:latin typeface="Verdana" pitchFamily="34" charset="0"/>
          <a:ea typeface="Verdana" pitchFamily="34" charset="0"/>
          <a:cs typeface="Verdana"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988407699037624E-2"/>
          <c:y val="5.1400554097404488E-2"/>
          <c:w val="0.85017886653057262"/>
          <c:h val="0.822207567014412"/>
        </c:manualLayout>
      </c:layout>
      <c:barChart>
        <c:barDir val="col"/>
        <c:grouping val="clustered"/>
        <c:varyColors val="0"/>
        <c:ser>
          <c:idx val="0"/>
          <c:order val="0"/>
          <c:tx>
            <c:strRef>
              <c:f>Sheet1!$A$2</c:f>
              <c:strCache>
                <c:ptCount val="1"/>
                <c:pt idx="0">
                  <c:v>Men</c:v>
                </c:pt>
              </c:strCache>
            </c:strRef>
          </c:tx>
          <c:spPr>
            <a:solidFill>
              <a:schemeClr val="tx2">
                <a:lumMod val="60000"/>
                <a:lumOff val="40000"/>
              </a:schemeClr>
            </a:solidFill>
          </c:spPr>
          <c:invertIfNegative val="0"/>
          <c:cat>
            <c:strRef>
              <c:f>Sheet1!$B$1:$C$1</c:f>
              <c:strCache>
                <c:ptCount val="2"/>
                <c:pt idx="0">
                  <c:v>Owned/mortgaged</c:v>
                </c:pt>
                <c:pt idx="1">
                  <c:v>Rented/other</c:v>
                </c:pt>
              </c:strCache>
            </c:strRef>
          </c:cat>
          <c:val>
            <c:numRef>
              <c:f>Sheet1!$B$2:$C$2</c:f>
              <c:numCache>
                <c:formatCode>General</c:formatCode>
                <c:ptCount val="2"/>
                <c:pt idx="0">
                  <c:v>3.2</c:v>
                </c:pt>
                <c:pt idx="1">
                  <c:v>10.3</c:v>
                </c:pt>
              </c:numCache>
            </c:numRef>
          </c:val>
        </c:ser>
        <c:ser>
          <c:idx val="1"/>
          <c:order val="1"/>
          <c:tx>
            <c:strRef>
              <c:f>Sheet1!$A$3</c:f>
              <c:strCache>
                <c:ptCount val="1"/>
                <c:pt idx="0">
                  <c:v>Women</c:v>
                </c:pt>
              </c:strCache>
            </c:strRef>
          </c:tx>
          <c:spPr>
            <a:solidFill>
              <a:srgbClr val="FE94E7"/>
            </a:solidFill>
          </c:spPr>
          <c:invertIfNegative val="0"/>
          <c:cat>
            <c:strRef>
              <c:f>Sheet1!$B$1:$C$1</c:f>
              <c:strCache>
                <c:ptCount val="2"/>
                <c:pt idx="0">
                  <c:v>Owned/mortgaged</c:v>
                </c:pt>
                <c:pt idx="1">
                  <c:v>Rented/other</c:v>
                </c:pt>
              </c:strCache>
            </c:strRef>
          </c:cat>
          <c:val>
            <c:numRef>
              <c:f>Sheet1!$B$3:$C$3</c:f>
              <c:numCache>
                <c:formatCode>General</c:formatCode>
                <c:ptCount val="2"/>
                <c:pt idx="0">
                  <c:v>6.8</c:v>
                </c:pt>
                <c:pt idx="1">
                  <c:v>17.3</c:v>
                </c:pt>
              </c:numCache>
            </c:numRef>
          </c:val>
        </c:ser>
        <c:dLbls>
          <c:showLegendKey val="0"/>
          <c:showVal val="0"/>
          <c:showCatName val="0"/>
          <c:showSerName val="0"/>
          <c:showPercent val="0"/>
          <c:showBubbleSize val="0"/>
        </c:dLbls>
        <c:gapWidth val="150"/>
        <c:axId val="106280448"/>
        <c:axId val="106281984"/>
      </c:barChart>
      <c:catAx>
        <c:axId val="106280448"/>
        <c:scaling>
          <c:orientation val="minMax"/>
        </c:scaling>
        <c:delete val="0"/>
        <c:axPos val="b"/>
        <c:majorTickMark val="out"/>
        <c:minorTickMark val="none"/>
        <c:tickLblPos val="nextTo"/>
        <c:crossAx val="106281984"/>
        <c:crosses val="autoZero"/>
        <c:auto val="1"/>
        <c:lblAlgn val="ctr"/>
        <c:lblOffset val="100"/>
        <c:noMultiLvlLbl val="0"/>
      </c:catAx>
      <c:valAx>
        <c:axId val="106281984"/>
        <c:scaling>
          <c:orientation val="minMax"/>
          <c:max val="18"/>
        </c:scaling>
        <c:delete val="0"/>
        <c:axPos val="l"/>
        <c:majorGridlines>
          <c:spPr>
            <a:ln>
              <a:noFill/>
            </a:ln>
          </c:spPr>
        </c:majorGridlines>
        <c:numFmt formatCode="General" sourceLinked="1"/>
        <c:majorTickMark val="out"/>
        <c:minorTickMark val="none"/>
        <c:tickLblPos val="nextTo"/>
        <c:txPr>
          <a:bodyPr/>
          <a:lstStyle/>
          <a:p>
            <a:pPr>
              <a:defRPr sz="1600"/>
            </a:pPr>
            <a:endParaRPr lang="en-US"/>
          </a:p>
        </c:txPr>
        <c:crossAx val="106280448"/>
        <c:crosses val="autoZero"/>
        <c:crossBetween val="between"/>
      </c:valAx>
      <c:spPr>
        <a:noFill/>
        <a:ln>
          <a:noFill/>
        </a:ln>
      </c:spPr>
    </c:plotArea>
    <c:plotVisOnly val="1"/>
    <c:dispBlanksAs val="gap"/>
    <c:showDLblsOverMax val="0"/>
  </c:chart>
  <c:txPr>
    <a:bodyPr/>
    <a:lstStyle/>
    <a:p>
      <a:pPr>
        <a:defRPr sz="1200">
          <a:latin typeface="Verdana" pitchFamily="34" charset="0"/>
          <a:ea typeface="Verdana" pitchFamily="34" charset="0"/>
          <a:cs typeface="Verdana" pitchFamily="34" charset="0"/>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633"/>
          </a:xfrm>
          <a:prstGeom prst="rect">
            <a:avLst/>
          </a:prstGeom>
        </p:spPr>
        <p:txBody>
          <a:bodyPr vert="horz" lIns="90425" tIns="45213" rIns="90425" bIns="45213"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3633"/>
          </a:xfrm>
          <a:prstGeom prst="rect">
            <a:avLst/>
          </a:prstGeom>
        </p:spPr>
        <p:txBody>
          <a:bodyPr vert="horz" lIns="90425" tIns="45213" rIns="90425" bIns="45213" rtlCol="0"/>
          <a:lstStyle>
            <a:lvl1pPr algn="r">
              <a:defRPr sz="1200"/>
            </a:lvl1pPr>
          </a:lstStyle>
          <a:p>
            <a:fld id="{83E1767E-5B0A-4655-8FE3-657B2ECC0CEC}" type="datetimeFigureOut">
              <a:rPr lang="en-GB" smtClean="0"/>
              <a:t>04/06/2014</a:t>
            </a:fld>
            <a:endParaRPr lang="en-GB"/>
          </a:p>
        </p:txBody>
      </p:sp>
      <p:sp>
        <p:nvSpPr>
          <p:cNvPr id="4" name="Footer Placeholder 3"/>
          <p:cNvSpPr>
            <a:spLocks noGrp="1"/>
          </p:cNvSpPr>
          <p:nvPr>
            <p:ph type="ftr" sz="quarter" idx="2"/>
          </p:nvPr>
        </p:nvSpPr>
        <p:spPr>
          <a:xfrm>
            <a:off x="0" y="9377317"/>
            <a:ext cx="2889938" cy="493633"/>
          </a:xfrm>
          <a:prstGeom prst="rect">
            <a:avLst/>
          </a:prstGeom>
        </p:spPr>
        <p:txBody>
          <a:bodyPr vert="horz" lIns="90425" tIns="45213" rIns="90425" bIns="45213"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377317"/>
            <a:ext cx="2889938" cy="493633"/>
          </a:xfrm>
          <a:prstGeom prst="rect">
            <a:avLst/>
          </a:prstGeom>
        </p:spPr>
        <p:txBody>
          <a:bodyPr vert="horz" lIns="90425" tIns="45213" rIns="90425" bIns="45213" rtlCol="0" anchor="b"/>
          <a:lstStyle>
            <a:lvl1pPr algn="r">
              <a:defRPr sz="1200"/>
            </a:lvl1pPr>
          </a:lstStyle>
          <a:p>
            <a:fld id="{B4B2F4F7-8ADD-490E-9756-F98256D292EC}" type="slidenum">
              <a:rPr lang="en-GB" smtClean="0"/>
              <a:t>‹#›</a:t>
            </a:fld>
            <a:endParaRPr lang="en-GB"/>
          </a:p>
        </p:txBody>
      </p:sp>
    </p:spTree>
    <p:extLst>
      <p:ext uri="{BB962C8B-B14F-4D97-AF65-F5344CB8AC3E}">
        <p14:creationId xmlns:p14="http://schemas.microsoft.com/office/powerpoint/2010/main" val="33293806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633"/>
          </a:xfrm>
          <a:prstGeom prst="rect">
            <a:avLst/>
          </a:prstGeom>
        </p:spPr>
        <p:txBody>
          <a:bodyPr vert="horz" lIns="90425" tIns="45213" rIns="90425" bIns="45213" rtlCol="0"/>
          <a:lstStyle>
            <a:lvl1pPr algn="l">
              <a:defRPr sz="1200"/>
            </a:lvl1pPr>
          </a:lstStyle>
          <a:p>
            <a:endParaRPr lang="en-GB"/>
          </a:p>
        </p:txBody>
      </p:sp>
      <p:sp>
        <p:nvSpPr>
          <p:cNvPr id="3" name="Date Placeholder 2"/>
          <p:cNvSpPr>
            <a:spLocks noGrp="1"/>
          </p:cNvSpPr>
          <p:nvPr>
            <p:ph type="dt" idx="1"/>
          </p:nvPr>
        </p:nvSpPr>
        <p:spPr>
          <a:xfrm>
            <a:off x="3777607" y="0"/>
            <a:ext cx="2889938" cy="493633"/>
          </a:xfrm>
          <a:prstGeom prst="rect">
            <a:avLst/>
          </a:prstGeom>
        </p:spPr>
        <p:txBody>
          <a:bodyPr vert="horz" lIns="90425" tIns="45213" rIns="90425" bIns="45213" rtlCol="0"/>
          <a:lstStyle>
            <a:lvl1pPr algn="r">
              <a:defRPr sz="1200"/>
            </a:lvl1pPr>
          </a:lstStyle>
          <a:p>
            <a:fld id="{FBD1F462-BFC8-4B04-96AE-95B9EAA426DF}" type="datetimeFigureOut">
              <a:rPr lang="en-GB" smtClean="0"/>
              <a:t>04/06/2014</a:t>
            </a:fld>
            <a:endParaRPr lang="en-GB"/>
          </a:p>
        </p:txBody>
      </p:sp>
      <p:sp>
        <p:nvSpPr>
          <p:cNvPr id="4" name="Slide Image Placeholder 3"/>
          <p:cNvSpPr>
            <a:spLocks noGrp="1" noRot="1" noChangeAspect="1"/>
          </p:cNvSpPr>
          <p:nvPr>
            <p:ph type="sldImg" idx="2"/>
          </p:nvPr>
        </p:nvSpPr>
        <p:spPr>
          <a:xfrm>
            <a:off x="866775" y="739775"/>
            <a:ext cx="4935538" cy="3702050"/>
          </a:xfrm>
          <a:prstGeom prst="rect">
            <a:avLst/>
          </a:prstGeom>
          <a:noFill/>
          <a:ln w="12700">
            <a:solidFill>
              <a:prstClr val="black"/>
            </a:solidFill>
          </a:ln>
        </p:spPr>
        <p:txBody>
          <a:bodyPr vert="horz" lIns="90425" tIns="45213" rIns="90425" bIns="45213" rtlCol="0" anchor="ctr"/>
          <a:lstStyle/>
          <a:p>
            <a:endParaRPr lang="en-GB"/>
          </a:p>
        </p:txBody>
      </p:sp>
      <p:sp>
        <p:nvSpPr>
          <p:cNvPr id="5" name="Notes Placeholder 4"/>
          <p:cNvSpPr>
            <a:spLocks noGrp="1"/>
          </p:cNvSpPr>
          <p:nvPr>
            <p:ph type="body" sz="quarter" idx="3"/>
          </p:nvPr>
        </p:nvSpPr>
        <p:spPr>
          <a:xfrm>
            <a:off x="666909" y="4689516"/>
            <a:ext cx="5335270" cy="4442698"/>
          </a:xfrm>
          <a:prstGeom prst="rect">
            <a:avLst/>
          </a:prstGeom>
        </p:spPr>
        <p:txBody>
          <a:bodyPr vert="horz" lIns="90425" tIns="45213" rIns="90425" bIns="4521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17"/>
            <a:ext cx="2889938" cy="493633"/>
          </a:xfrm>
          <a:prstGeom prst="rect">
            <a:avLst/>
          </a:prstGeom>
        </p:spPr>
        <p:txBody>
          <a:bodyPr vert="horz" lIns="90425" tIns="45213" rIns="90425" bIns="45213"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377317"/>
            <a:ext cx="2889938" cy="493633"/>
          </a:xfrm>
          <a:prstGeom prst="rect">
            <a:avLst/>
          </a:prstGeom>
        </p:spPr>
        <p:txBody>
          <a:bodyPr vert="horz" lIns="90425" tIns="45213" rIns="90425" bIns="45213" rtlCol="0" anchor="b"/>
          <a:lstStyle>
            <a:lvl1pPr algn="r">
              <a:defRPr sz="1200"/>
            </a:lvl1pPr>
          </a:lstStyle>
          <a:p>
            <a:fld id="{13E7810A-4DF8-4166-9F2E-52E7E76F4A6C}" type="slidenum">
              <a:rPr lang="en-GB" smtClean="0"/>
              <a:t>‹#›</a:t>
            </a:fld>
            <a:endParaRPr lang="en-GB"/>
          </a:p>
        </p:txBody>
      </p:sp>
    </p:spTree>
    <p:extLst>
      <p:ext uri="{BB962C8B-B14F-4D97-AF65-F5344CB8AC3E}">
        <p14:creationId xmlns:p14="http://schemas.microsoft.com/office/powerpoint/2010/main" val="815387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My</a:t>
            </a:r>
            <a:r>
              <a:rPr lang="en-GB" baseline="0" dirty="0" smtClean="0"/>
              <a:t> name is Holly </a:t>
            </a:r>
            <a:r>
              <a:rPr lang="en-GB" baseline="0" dirty="0" err="1" smtClean="0"/>
              <a:t>Syddall</a:t>
            </a:r>
            <a:r>
              <a:rPr lang="en-GB" baseline="0" dirty="0" smtClean="0"/>
              <a:t> and I am an epidemiologist and medical statistician based at the MRC </a:t>
            </a:r>
            <a:r>
              <a:rPr lang="en-GB" baseline="0" dirty="0" err="1" smtClean="0"/>
              <a:t>Lifecourse</a:t>
            </a:r>
            <a:r>
              <a:rPr lang="en-GB" baseline="0" dirty="0" smtClean="0"/>
              <a:t> Epidemiology Unit. I am an experienced researcher having worked at the MRC since 1997 but only in the past few years did I get around to completing a PhD and it is this work on </a:t>
            </a:r>
            <a:r>
              <a:rPr lang="en-GB" sz="1200" dirty="0" smtClean="0">
                <a:latin typeface="Verdana" pitchFamily="34" charset="0"/>
                <a:ea typeface="Verdana" pitchFamily="34" charset="0"/>
                <a:cs typeface="Verdana" pitchFamily="34" charset="0"/>
              </a:rPr>
              <a:t>Social inequalities in musculoskeletal ageing among community dwelling older men and women in the UK </a:t>
            </a:r>
            <a:r>
              <a:rPr lang="en-GB" baseline="0" dirty="0" smtClean="0"/>
              <a:t>which I would like to present to you today. </a:t>
            </a:r>
            <a:endParaRPr lang="en-GB" dirty="0"/>
          </a:p>
        </p:txBody>
      </p:sp>
      <p:sp>
        <p:nvSpPr>
          <p:cNvPr id="4" name="Slide Number Placeholder 3"/>
          <p:cNvSpPr>
            <a:spLocks noGrp="1"/>
          </p:cNvSpPr>
          <p:nvPr>
            <p:ph type="sldNum" sz="quarter" idx="10"/>
          </p:nvPr>
        </p:nvSpPr>
        <p:spPr/>
        <p:txBody>
          <a:bodyPr/>
          <a:lstStyle/>
          <a:p>
            <a:fld id="{13E7810A-4DF8-4166-9F2E-52E7E76F4A6C}" type="slidenum">
              <a:rPr lang="en-GB" smtClean="0"/>
              <a:t>1</a:t>
            </a:fld>
            <a:endParaRPr lang="en-GB"/>
          </a:p>
        </p:txBody>
      </p:sp>
    </p:spTree>
    <p:extLst>
      <p:ext uri="{BB962C8B-B14F-4D97-AF65-F5344CB8AC3E}">
        <p14:creationId xmlns:p14="http://schemas.microsoft.com/office/powerpoint/2010/main" val="646073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Overall, I identified</a:t>
            </a:r>
            <a:r>
              <a:rPr lang="en-GB" baseline="0" dirty="0" smtClean="0"/>
              <a:t> clear evidence for social inequalities in muscle based aspects of musculoskeletal ageing but no convincing evidence for a social gradient in bone health. I will show you some examples of my results.</a:t>
            </a:r>
          </a:p>
          <a:p>
            <a:endParaRPr lang="en-GB" baseline="0" dirty="0" smtClean="0"/>
          </a:p>
          <a:p>
            <a:r>
              <a:rPr lang="en-GB" baseline="0" dirty="0" smtClean="0"/>
              <a:t>This slide shows average grip strength by car availability in the top half, and by home ownership in the bottom half, with figures for men in blue and women in pink. We see that having fewer cars available to the household, and not owning one’s home, was associated with lower grip strength in both men and women. </a:t>
            </a:r>
            <a:endParaRPr lang="en-GB" dirty="0"/>
          </a:p>
        </p:txBody>
      </p:sp>
      <p:sp>
        <p:nvSpPr>
          <p:cNvPr id="4" name="Slide Number Placeholder 3"/>
          <p:cNvSpPr>
            <a:spLocks noGrp="1"/>
          </p:cNvSpPr>
          <p:nvPr>
            <p:ph type="sldNum" sz="quarter" idx="10"/>
          </p:nvPr>
        </p:nvSpPr>
        <p:spPr/>
        <p:txBody>
          <a:bodyPr/>
          <a:lstStyle/>
          <a:p>
            <a:fld id="{13E7810A-4DF8-4166-9F2E-52E7E76F4A6C}" type="slidenum">
              <a:rPr lang="en-GB" smtClean="0"/>
              <a:t>10</a:t>
            </a:fld>
            <a:endParaRPr lang="en-GB"/>
          </a:p>
        </p:txBody>
      </p:sp>
    </p:spTree>
    <p:extLst>
      <p:ext uri="{BB962C8B-B14F-4D97-AF65-F5344CB8AC3E}">
        <p14:creationId xmlns:p14="http://schemas.microsoft.com/office/powerpoint/2010/main" val="2107904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figure shows average grip strength according to car</a:t>
            </a:r>
            <a:r>
              <a:rPr lang="en-GB" baseline="0" dirty="0" smtClean="0"/>
              <a:t> availability dovetailed with housing tenure.  </a:t>
            </a:r>
          </a:p>
          <a:p>
            <a:endParaRPr lang="en-GB" baseline="0" dirty="0" smtClean="0"/>
          </a:p>
          <a:p>
            <a:r>
              <a:rPr lang="en-GB" baseline="0" dirty="0" smtClean="0"/>
              <a:t>We see that these markers of material deprivation combined together such that average grip strength decreased from 46kg among men who had more than 3 cars available and who owner occupied their home, to only 40kg among men who had no cars available and who rented their home. Patterns were similar in women.</a:t>
            </a:r>
          </a:p>
          <a:p>
            <a:endParaRPr lang="en-GB" baseline="0" dirty="0" smtClean="0"/>
          </a:p>
          <a:p>
            <a:r>
              <a:rPr lang="en-GB" baseline="0" dirty="0" smtClean="0"/>
              <a:t>These differences in average grip strengths are sizeable and clinically meaningful. For example, a 5kg decrease in grip strength has previously been shown to be associated with a 1.5 fold increase in the odds of having difficulty in performing 3 or more ADLs. (</a:t>
            </a:r>
            <a:r>
              <a:rPr lang="en-GB" baseline="0" dirty="0" err="1" smtClean="0"/>
              <a:t>Ensrud</a:t>
            </a:r>
            <a:r>
              <a:rPr lang="en-GB" baseline="0" dirty="0" smtClean="0"/>
              <a:t> 1994)</a:t>
            </a:r>
            <a:endParaRPr lang="en-GB" dirty="0"/>
          </a:p>
        </p:txBody>
      </p:sp>
      <p:sp>
        <p:nvSpPr>
          <p:cNvPr id="4" name="Slide Number Placeholder 3"/>
          <p:cNvSpPr>
            <a:spLocks noGrp="1"/>
          </p:cNvSpPr>
          <p:nvPr>
            <p:ph type="sldNum" sz="quarter" idx="10"/>
          </p:nvPr>
        </p:nvSpPr>
        <p:spPr/>
        <p:txBody>
          <a:bodyPr/>
          <a:lstStyle/>
          <a:p>
            <a:fld id="{13E7810A-4DF8-4166-9F2E-52E7E76F4A6C}" type="slidenum">
              <a:rPr lang="en-GB" smtClean="0"/>
              <a:t>11</a:t>
            </a:fld>
            <a:endParaRPr lang="en-GB"/>
          </a:p>
        </p:txBody>
      </p:sp>
    </p:spTree>
    <p:extLst>
      <p:ext uri="{BB962C8B-B14F-4D97-AF65-F5344CB8AC3E}">
        <p14:creationId xmlns:p14="http://schemas.microsoft.com/office/powerpoint/2010/main" val="2093628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Results were similar for physical</a:t>
            </a:r>
            <a:r>
              <a:rPr lang="en-GB" baseline="0" dirty="0" smtClean="0"/>
              <a:t> functioning. This figure shows the prevalence of poor self-reported physical functioning according to car availability and housing tenure. We see that in men, and in women, having fewer cars available, and not owner occupying one’s home, was associated with greater likelihood of having poor physical function.</a:t>
            </a:r>
            <a:endParaRPr lang="en-GB" dirty="0"/>
          </a:p>
        </p:txBody>
      </p:sp>
      <p:sp>
        <p:nvSpPr>
          <p:cNvPr id="4" name="Slide Number Placeholder 3"/>
          <p:cNvSpPr>
            <a:spLocks noGrp="1"/>
          </p:cNvSpPr>
          <p:nvPr>
            <p:ph type="sldNum" sz="quarter" idx="10"/>
          </p:nvPr>
        </p:nvSpPr>
        <p:spPr/>
        <p:txBody>
          <a:bodyPr/>
          <a:lstStyle/>
          <a:p>
            <a:fld id="{13E7810A-4DF8-4166-9F2E-52E7E76F4A6C}" type="slidenum">
              <a:rPr lang="en-GB" smtClean="0"/>
              <a:t>12</a:t>
            </a:fld>
            <a:endParaRPr lang="en-GB"/>
          </a:p>
        </p:txBody>
      </p:sp>
    </p:spTree>
    <p:extLst>
      <p:ext uri="{BB962C8B-B14F-4D97-AF65-F5344CB8AC3E}">
        <p14:creationId xmlns:p14="http://schemas.microsoft.com/office/powerpoint/2010/main" val="3486876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final results slide shows the</a:t>
            </a:r>
            <a:r>
              <a:rPr lang="en-GB" baseline="0" dirty="0" smtClean="0"/>
              <a:t> prevalence of Fried frailty by car availability and home ownership. We see that having fewer cars available for household use was associated with an increased prevalence of frailty among men, and that not owner occupying one’s home was associated with an increased prevalence of frailty among men and women. </a:t>
            </a:r>
            <a:endParaRPr lang="en-GB" dirty="0" smtClean="0"/>
          </a:p>
          <a:p>
            <a:endParaRPr lang="en-GB" dirty="0" smtClean="0"/>
          </a:p>
          <a:p>
            <a:r>
              <a:rPr lang="en-GB" sz="1200" b="1" i="1" kern="1200" dirty="0" smtClean="0">
                <a:solidFill>
                  <a:schemeClr val="tx1"/>
                </a:solidFill>
                <a:effectLst/>
                <a:latin typeface="+mn-lt"/>
                <a:ea typeface="+mn-ea"/>
                <a:cs typeface="+mn-cs"/>
              </a:rPr>
              <a:t>In contrast </a:t>
            </a:r>
            <a:r>
              <a:rPr lang="en-GB" sz="1200" kern="1200" dirty="0" smtClean="0">
                <a:solidFill>
                  <a:schemeClr val="tx1"/>
                </a:solidFill>
                <a:effectLst/>
                <a:latin typeface="+mn-lt"/>
                <a:ea typeface="+mn-ea"/>
                <a:cs typeface="+mn-cs"/>
              </a:rPr>
              <a:t>to all this clear evidence for a social gradient in muscle based aspects of musculoskeletal ageing</a:t>
            </a:r>
            <a:r>
              <a:rPr lang="en-GB" sz="1200" kern="1200" baseline="0" dirty="0" smtClean="0">
                <a:solidFill>
                  <a:schemeClr val="tx1"/>
                </a:solidFill>
                <a:effectLst/>
                <a:latin typeface="+mn-lt"/>
                <a:ea typeface="+mn-ea"/>
                <a:cs typeface="+mn-cs"/>
              </a:rPr>
              <a:t>, t</a:t>
            </a:r>
            <a:r>
              <a:rPr lang="en-GB" sz="1200" kern="1200" dirty="0" smtClean="0">
                <a:solidFill>
                  <a:schemeClr val="tx1"/>
                </a:solidFill>
                <a:effectLst/>
                <a:latin typeface="+mn-lt"/>
                <a:ea typeface="+mn-ea"/>
                <a:cs typeface="+mn-cs"/>
              </a:rPr>
              <a:t>here was no convincing evidence, in men or women, for any social gradient in fracture history, DXA total femoral bone mineral density (BMD) and bone loss rate, or </a:t>
            </a:r>
            <a:r>
              <a:rPr lang="en-GB" sz="1200" kern="1200" dirty="0" err="1" smtClean="0">
                <a:solidFill>
                  <a:schemeClr val="tx1"/>
                </a:solidFill>
                <a:effectLst/>
                <a:latin typeface="+mn-lt"/>
                <a:ea typeface="+mn-ea"/>
                <a:cs typeface="+mn-cs"/>
              </a:rPr>
              <a:t>pQCT</a:t>
            </a:r>
            <a:r>
              <a:rPr lang="en-GB" sz="1200" kern="1200" dirty="0" smtClean="0">
                <a:solidFill>
                  <a:schemeClr val="tx1"/>
                </a:solidFill>
                <a:effectLst/>
                <a:latin typeface="+mn-lt"/>
                <a:ea typeface="+mn-ea"/>
                <a:cs typeface="+mn-cs"/>
              </a:rPr>
              <a:t> strength strain indices for the radius or tibia.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3E7810A-4DF8-4166-9F2E-52E7E76F4A6C}" type="slidenum">
              <a:rPr lang="en-GB" smtClean="0"/>
              <a:t>13</a:t>
            </a:fld>
            <a:endParaRPr lang="en-GB"/>
          </a:p>
        </p:txBody>
      </p:sp>
    </p:spTree>
    <p:extLst>
      <p:ext uri="{BB962C8B-B14F-4D97-AF65-F5344CB8AC3E}">
        <p14:creationId xmlns:p14="http://schemas.microsoft.com/office/powerpoint/2010/main" val="2107904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5000"/>
              </a:lnSpc>
              <a:spcBef>
                <a:spcPct val="20000"/>
              </a:spcBef>
              <a:buFontTx/>
              <a:buChar char="•"/>
            </a:pPr>
            <a:r>
              <a:rPr lang="en-GB" sz="1200" dirty="0" smtClean="0">
                <a:latin typeface="Verdana" pitchFamily="34" charset="0"/>
                <a:ea typeface="Verdana" pitchFamily="34" charset="0"/>
                <a:cs typeface="Verdana" pitchFamily="34" charset="0"/>
              </a:rPr>
              <a:t>So, we have identified a specific pattern of evidence for social inequalities in muscle, but not bone, based aspects of musculoskeletal ageing</a:t>
            </a:r>
          </a:p>
          <a:p>
            <a:endParaRPr lang="en-GB" dirty="0"/>
          </a:p>
        </p:txBody>
      </p:sp>
      <p:sp>
        <p:nvSpPr>
          <p:cNvPr id="4" name="Slide Number Placeholder 3"/>
          <p:cNvSpPr>
            <a:spLocks noGrp="1"/>
          </p:cNvSpPr>
          <p:nvPr>
            <p:ph type="sldNum" sz="quarter" idx="10"/>
          </p:nvPr>
        </p:nvSpPr>
        <p:spPr/>
        <p:txBody>
          <a:bodyPr/>
          <a:lstStyle/>
          <a:p>
            <a:fld id="{13E7810A-4DF8-4166-9F2E-52E7E76F4A6C}" type="slidenum">
              <a:rPr lang="en-GB" smtClean="0"/>
              <a:t>14</a:t>
            </a:fld>
            <a:endParaRPr lang="en-GB"/>
          </a:p>
        </p:txBody>
      </p:sp>
    </p:spTree>
    <p:extLst>
      <p:ext uri="{BB962C8B-B14F-4D97-AF65-F5344CB8AC3E}">
        <p14:creationId xmlns:p14="http://schemas.microsoft.com/office/powerpoint/2010/main" val="3963894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Why?</a:t>
            </a:r>
          </a:p>
          <a:p>
            <a:endParaRPr lang="en-GB" dirty="0" smtClean="0"/>
          </a:p>
          <a:p>
            <a:r>
              <a:rPr lang="en-GB" dirty="0" smtClean="0"/>
              <a:t>I focused on</a:t>
            </a:r>
            <a:r>
              <a:rPr lang="en-GB" baseline="0" dirty="0" smtClean="0"/>
              <a:t> grip strength and total femoral BMD as objectively measured phenotypes of muscle and bone and by further data analysis and literature searching I considered the role that anthropometry, physical activity, diet, and smoking and alcohol may have played in my results.</a:t>
            </a:r>
            <a:endParaRPr lang="en-GB" dirty="0"/>
          </a:p>
        </p:txBody>
      </p:sp>
      <p:sp>
        <p:nvSpPr>
          <p:cNvPr id="4" name="Slide Number Placeholder 3"/>
          <p:cNvSpPr>
            <a:spLocks noGrp="1"/>
          </p:cNvSpPr>
          <p:nvPr>
            <p:ph type="sldNum" sz="quarter" idx="10"/>
          </p:nvPr>
        </p:nvSpPr>
        <p:spPr/>
        <p:txBody>
          <a:bodyPr/>
          <a:lstStyle/>
          <a:p>
            <a:fld id="{13E7810A-4DF8-4166-9F2E-52E7E76F4A6C}" type="slidenum">
              <a:rPr lang="en-GB" smtClean="0"/>
              <a:t>15</a:t>
            </a:fld>
            <a:endParaRPr lang="en-GB"/>
          </a:p>
        </p:txBody>
      </p:sp>
    </p:spTree>
    <p:extLst>
      <p:ext uri="{BB962C8B-B14F-4D97-AF65-F5344CB8AC3E}">
        <p14:creationId xmlns:p14="http://schemas.microsoft.com/office/powerpoint/2010/main" val="3963894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I concluded that evidence for a social gradient in muscle but not bone is plausible and very likely arises due to differences in the social patterning of height</a:t>
            </a:r>
            <a:r>
              <a:rPr lang="en-GB" sz="1200" kern="1200" baseline="0" smtClean="0">
                <a:solidFill>
                  <a:schemeClr val="tx1"/>
                </a:solidFill>
                <a:effectLst/>
                <a:latin typeface="+mn-lt"/>
                <a:ea typeface="+mn-ea"/>
                <a:cs typeface="+mn-cs"/>
              </a:rPr>
              <a:t>, fat </a:t>
            </a:r>
            <a:r>
              <a:rPr lang="en-GB" sz="1200" kern="1200" baseline="0" dirty="0" smtClean="0">
                <a:solidFill>
                  <a:schemeClr val="tx1"/>
                </a:solidFill>
                <a:effectLst/>
                <a:latin typeface="+mn-lt"/>
                <a:ea typeface="+mn-ea"/>
                <a:cs typeface="+mn-cs"/>
              </a:rPr>
              <a:t>mass, diet and physical activity, and the varying influence of these factors on ageing muscle and bone.</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3E7810A-4DF8-4166-9F2E-52E7E76F4A6C}" type="slidenum">
              <a:rPr lang="en-GB" smtClean="0"/>
              <a:t>16</a:t>
            </a:fld>
            <a:endParaRPr lang="en-GB"/>
          </a:p>
        </p:txBody>
      </p:sp>
    </p:spTree>
    <p:extLst>
      <p:ext uri="{BB962C8B-B14F-4D97-AF65-F5344CB8AC3E}">
        <p14:creationId xmlns:p14="http://schemas.microsoft.com/office/powerpoint/2010/main" val="3963894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5000"/>
              </a:lnSpc>
              <a:spcBef>
                <a:spcPct val="20000"/>
              </a:spcBef>
              <a:buFontTx/>
              <a:buChar char="•"/>
            </a:pPr>
            <a:r>
              <a:rPr lang="en-GB" sz="1200" kern="1200" dirty="0" smtClean="0">
                <a:solidFill>
                  <a:schemeClr val="tx1"/>
                </a:solidFill>
                <a:effectLst/>
                <a:latin typeface="+mn-lt"/>
                <a:ea typeface="+mn-ea"/>
                <a:cs typeface="+mn-cs"/>
              </a:rPr>
              <a:t>In addition,</a:t>
            </a:r>
            <a:r>
              <a:rPr lang="en-GB" sz="1200" kern="1200" baseline="0" dirty="0" smtClean="0">
                <a:solidFill>
                  <a:schemeClr val="tx1"/>
                </a:solidFill>
                <a:effectLst/>
                <a:latin typeface="+mn-lt"/>
                <a:ea typeface="+mn-ea"/>
                <a:cs typeface="+mn-cs"/>
              </a:rPr>
              <a:t> the literature suggests that </a:t>
            </a:r>
            <a:r>
              <a:rPr lang="en-GB" sz="1200" kern="1200" dirty="0" smtClean="0">
                <a:solidFill>
                  <a:schemeClr val="tx1"/>
                </a:solidFill>
                <a:effectLst/>
                <a:latin typeface="+mn-lt"/>
                <a:ea typeface="+mn-ea"/>
                <a:cs typeface="+mn-cs"/>
              </a:rPr>
              <a:t>ageing skeletal muscle remains highly responsive to physical activity in later life in a way that ageing bone does not and this could have contributed</a:t>
            </a:r>
            <a:r>
              <a:rPr lang="en-GB" sz="1200" kern="1200" baseline="0" dirty="0" smtClean="0">
                <a:solidFill>
                  <a:schemeClr val="tx1"/>
                </a:solidFill>
                <a:effectLst/>
                <a:latin typeface="+mn-lt"/>
                <a:ea typeface="+mn-ea"/>
                <a:cs typeface="+mn-cs"/>
              </a:rPr>
              <a:t> to my results</a:t>
            </a:r>
            <a:r>
              <a:rPr lang="en-GB" sz="1200" kern="1200" dirty="0" smtClean="0">
                <a:solidFill>
                  <a:schemeClr val="tx1"/>
                </a:solidFill>
                <a:effectLst/>
                <a:latin typeface="+mn-lt"/>
                <a:ea typeface="+mn-ea"/>
                <a:cs typeface="+mn-cs"/>
              </a:rPr>
              <a:t>; </a:t>
            </a:r>
            <a:r>
              <a:rPr lang="en-GB" sz="1200" dirty="0" smtClean="0">
                <a:latin typeface="Verdana" pitchFamily="34" charset="0"/>
                <a:ea typeface="Verdana" pitchFamily="34" charset="0"/>
                <a:cs typeface="Verdana" pitchFamily="34" charset="0"/>
              </a:rPr>
              <a:t>I suggest that further research is needed to identify the impact of different types of physical activity across the </a:t>
            </a:r>
            <a:r>
              <a:rPr lang="en-GB" sz="1200" dirty="0" err="1" smtClean="0">
                <a:latin typeface="Verdana" pitchFamily="34" charset="0"/>
                <a:ea typeface="Verdana" pitchFamily="34" charset="0"/>
                <a:cs typeface="Verdana" pitchFamily="34" charset="0"/>
              </a:rPr>
              <a:t>lifecourse</a:t>
            </a:r>
            <a:r>
              <a:rPr lang="en-GB" sz="1200" dirty="0" smtClean="0">
                <a:latin typeface="Verdana" pitchFamily="34" charset="0"/>
                <a:ea typeface="Verdana" pitchFamily="34" charset="0"/>
                <a:cs typeface="Verdana" pitchFamily="34" charset="0"/>
              </a:rPr>
              <a:t> (resistance/aerobic; customary/occupational) on social inequalities in musculoskeletal ageing</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3E7810A-4DF8-4166-9F2E-52E7E76F4A6C}" type="slidenum">
              <a:rPr lang="en-GB" smtClean="0"/>
              <a:t>17</a:t>
            </a:fld>
            <a:endParaRPr lang="en-GB"/>
          </a:p>
        </p:txBody>
      </p:sp>
    </p:spTree>
    <p:extLst>
      <p:ext uri="{BB962C8B-B14F-4D97-AF65-F5344CB8AC3E}">
        <p14:creationId xmlns:p14="http://schemas.microsoft.com/office/powerpoint/2010/main" val="39638945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So, in conclusion…..this research suggests that any clinical interventions …..</a:t>
            </a:r>
            <a:endParaRPr lang="en-GB" dirty="0" smtClean="0"/>
          </a:p>
          <a:p>
            <a:endParaRPr lang="en-GB" sz="1200" dirty="0" smtClean="0"/>
          </a:p>
          <a:p>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In addition,</a:t>
            </a:r>
            <a:r>
              <a:rPr lang="en-GB" sz="1200" baseline="0" dirty="0" smtClean="0"/>
              <a:t> this research has identified a </a:t>
            </a:r>
            <a:r>
              <a:rPr lang="en-GB" sz="1200" dirty="0" smtClean="0"/>
              <a:t>subgroup of older men and women in the UK who face increased levels of material deprivation in combination with greater loss of muscle strength and physical function….this</a:t>
            </a:r>
            <a:r>
              <a:rPr lang="en-GB" sz="1200" baseline="0" dirty="0" smtClean="0"/>
              <a:t> not only informs planning and provision of health and social care services….but also </a:t>
            </a:r>
            <a:r>
              <a:rPr lang="en-GB" sz="1200" baseline="0" dirty="0" err="1" smtClean="0"/>
              <a:t>identies</a:t>
            </a:r>
            <a:r>
              <a:rPr lang="en-GB" sz="1200" baseline="0" dirty="0" smtClean="0"/>
              <a:t> a subgroup of older men and women who urgently….</a:t>
            </a:r>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r>
              <a:rPr lang="en-GB" sz="1200" dirty="0" smtClean="0"/>
              <a:t>Thank you for the opportunity to speak to you today,</a:t>
            </a:r>
            <a:r>
              <a:rPr lang="en-GB" sz="1200" baseline="0" dirty="0" smtClean="0"/>
              <a:t> I’m very happy to now take any questions. (Move on to leave Acknowledgements slide up)</a:t>
            </a:r>
            <a:endParaRPr lang="en-GB" sz="1200" dirty="0" smtClean="0"/>
          </a:p>
        </p:txBody>
      </p:sp>
      <p:sp>
        <p:nvSpPr>
          <p:cNvPr id="4" name="Slide Number Placeholder 3"/>
          <p:cNvSpPr>
            <a:spLocks noGrp="1"/>
          </p:cNvSpPr>
          <p:nvPr>
            <p:ph type="sldNum" sz="quarter" idx="10"/>
          </p:nvPr>
        </p:nvSpPr>
        <p:spPr/>
        <p:txBody>
          <a:bodyPr/>
          <a:lstStyle/>
          <a:p>
            <a:fld id="{13E7810A-4DF8-4166-9F2E-52E7E76F4A6C}" type="slidenum">
              <a:rPr lang="en-GB" smtClean="0"/>
              <a:t>18</a:t>
            </a:fld>
            <a:endParaRPr lang="en-GB"/>
          </a:p>
        </p:txBody>
      </p:sp>
    </p:spTree>
    <p:extLst>
      <p:ext uri="{BB962C8B-B14F-4D97-AF65-F5344CB8AC3E}">
        <p14:creationId xmlns:p14="http://schemas.microsoft.com/office/powerpoint/2010/main" val="3320853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3E7810A-4DF8-4166-9F2E-52E7E76F4A6C}" type="slidenum">
              <a:rPr lang="en-GB" smtClean="0"/>
              <a:t>19</a:t>
            </a:fld>
            <a:endParaRPr lang="en-GB"/>
          </a:p>
        </p:txBody>
      </p:sp>
    </p:spTree>
    <p:extLst>
      <p:ext uri="{BB962C8B-B14F-4D97-AF65-F5344CB8AC3E}">
        <p14:creationId xmlns:p14="http://schemas.microsoft.com/office/powerpoint/2010/main" val="3857839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GB" sz="1200" dirty="0" smtClean="0">
                <a:latin typeface="Verdana" pitchFamily="34" charset="0"/>
                <a:ea typeface="Verdana" pitchFamily="34" charset="0"/>
                <a:cs typeface="Verdana" pitchFamily="34" charset="0"/>
              </a:rPr>
              <a:t>Musculoskeletal disorders such as loss of muscle strength and physical function, falls, frailty, and osteoporosis, are a major problem in older people and place a substantial burden on UK health and social care services.</a:t>
            </a:r>
          </a:p>
          <a:p>
            <a:pPr>
              <a:spcAft>
                <a:spcPts val="600"/>
              </a:spcAft>
            </a:pPr>
            <a:endParaRPr lang="en-GB" sz="1200" dirty="0" smtClean="0">
              <a:latin typeface="Verdana" pitchFamily="34" charset="0"/>
              <a:ea typeface="Verdana" pitchFamily="34" charset="0"/>
              <a:cs typeface="Verdana" pitchFamily="34" charset="0"/>
            </a:endParaRPr>
          </a:p>
          <a:p>
            <a:pPr marL="0" marR="0" indent="0" algn="l" defTabSz="914400" rtl="0" eaLnBrk="1" fontAlgn="auto" latinLnBrk="0" hangingPunct="1">
              <a:lnSpc>
                <a:spcPct val="100000"/>
              </a:lnSpc>
              <a:spcBef>
                <a:spcPts val="0"/>
              </a:spcBef>
              <a:spcAft>
                <a:spcPts val="600"/>
              </a:spcAft>
              <a:buClrTx/>
              <a:buSzTx/>
              <a:buFontTx/>
              <a:buNone/>
              <a:tabLst/>
              <a:defRPr/>
            </a:pPr>
            <a:r>
              <a:rPr lang="en-GB" sz="1200" dirty="0" smtClean="0">
                <a:latin typeface="Verdana" pitchFamily="34" charset="0"/>
                <a:ea typeface="Verdana" pitchFamily="34" charset="0"/>
                <a:cs typeface="Verdana" pitchFamily="34" charset="0"/>
              </a:rPr>
              <a:t>The UK has an ageing population.  In</a:t>
            </a:r>
            <a:r>
              <a:rPr lang="en-GB" sz="1200" baseline="0" dirty="0" smtClean="0">
                <a:latin typeface="Verdana" pitchFamily="34" charset="0"/>
                <a:ea typeface="Verdana" pitchFamily="34" charset="0"/>
                <a:cs typeface="Verdana" pitchFamily="34" charset="0"/>
              </a:rPr>
              <a:t> 2010, 17% of the UK population was aged 65 years and over; this proportion is projected to increase to 23% by 2035. T</a:t>
            </a:r>
            <a:r>
              <a:rPr lang="en-GB" sz="1200" dirty="0" smtClean="0">
                <a:latin typeface="Verdana" pitchFamily="34" charset="0"/>
                <a:ea typeface="Verdana" pitchFamily="34" charset="0"/>
                <a:cs typeface="Verdana" pitchFamily="34" charset="0"/>
              </a:rPr>
              <a:t>he already substantial burden of musculoskeletal disorders will only increase over time as the population ages.</a:t>
            </a:r>
          </a:p>
          <a:p>
            <a:pPr>
              <a:spcAft>
                <a:spcPts val="600"/>
              </a:spcAft>
            </a:pPr>
            <a:endParaRPr lang="en-GB" sz="1200" dirty="0" smtClean="0">
              <a:latin typeface="Verdana" pitchFamily="34" charset="0"/>
              <a:ea typeface="Verdana" pitchFamily="34" charset="0"/>
              <a:cs typeface="Verdana" pitchFamily="34" charset="0"/>
            </a:endParaRPr>
          </a:p>
          <a:p>
            <a:pPr>
              <a:spcAft>
                <a:spcPts val="600"/>
              </a:spcAft>
            </a:pPr>
            <a:r>
              <a:rPr lang="en-GB" sz="1200" dirty="0" smtClean="0">
                <a:latin typeface="Verdana" pitchFamily="34" charset="0"/>
                <a:ea typeface="Verdana" pitchFamily="34" charset="0"/>
                <a:cs typeface="Verdana" pitchFamily="34" charset="0"/>
              </a:rPr>
              <a:t>Improved understanding of the patterns and determinants of musculoskeletal ageing is needed</a:t>
            </a:r>
            <a:r>
              <a:rPr lang="en-GB" sz="1200" baseline="0" dirty="0" smtClean="0">
                <a:latin typeface="Verdana" pitchFamily="34" charset="0"/>
                <a:ea typeface="Verdana" pitchFamily="34" charset="0"/>
                <a:cs typeface="Verdana" pitchFamily="34" charset="0"/>
              </a:rPr>
              <a:t> for both planning of health and social care services, and for development of interventions to promote health ageing at the individual level.</a:t>
            </a:r>
            <a:endParaRPr lang="en-GB" sz="1200" dirty="0" smtClean="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13E7810A-4DF8-4166-9F2E-52E7E76F4A6C}" type="slidenum">
              <a:rPr lang="en-GB" smtClean="0"/>
              <a:t>2</a:t>
            </a:fld>
            <a:endParaRPr lang="en-GB"/>
          </a:p>
        </p:txBody>
      </p:sp>
    </p:spTree>
    <p:extLst>
      <p:ext uri="{BB962C8B-B14F-4D97-AF65-F5344CB8AC3E}">
        <p14:creationId xmlns:p14="http://schemas.microsoft.com/office/powerpoint/2010/main" val="2306602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77825" indent="-377825">
              <a:lnSpc>
                <a:spcPct val="90000"/>
              </a:lnSpc>
              <a:buFont typeface="Arial" pitchFamily="34" charset="0"/>
              <a:buChar char="•"/>
            </a:pPr>
            <a:r>
              <a:rPr lang="en-GB" sz="1200" dirty="0" smtClean="0">
                <a:latin typeface="Verdana" pitchFamily="34" charset="0"/>
                <a:ea typeface="Verdana" pitchFamily="34" charset="0"/>
                <a:cs typeface="Verdana" pitchFamily="34" charset="0"/>
              </a:rPr>
              <a:t>Social inequalities in health have been recognised for centuries. </a:t>
            </a:r>
          </a:p>
          <a:p>
            <a:pPr marL="377825" indent="-377825">
              <a:lnSpc>
                <a:spcPct val="90000"/>
              </a:lnSpc>
              <a:buFont typeface="Arial" pitchFamily="34" charset="0"/>
              <a:buChar char="•"/>
            </a:pPr>
            <a:endParaRPr lang="en-GB" sz="1200" dirty="0" smtClean="0">
              <a:latin typeface="Verdana" pitchFamily="34" charset="0"/>
              <a:ea typeface="Verdana" pitchFamily="34" charset="0"/>
              <a:cs typeface="Verdana" pitchFamily="34" charset="0"/>
            </a:endParaRPr>
          </a:p>
          <a:p>
            <a:pPr marL="377825" indent="-377825">
              <a:lnSpc>
                <a:spcPct val="90000"/>
              </a:lnSpc>
              <a:buFont typeface="Arial" pitchFamily="34" charset="0"/>
              <a:buChar char="•"/>
            </a:pPr>
            <a:r>
              <a:rPr lang="en-GB" sz="1200" dirty="0" smtClean="0">
                <a:latin typeface="Verdana" pitchFamily="34" charset="0"/>
                <a:ea typeface="Verdana" pitchFamily="34" charset="0"/>
                <a:cs typeface="Verdana" pitchFamily="34" charset="0"/>
              </a:rPr>
              <a:t>Even in generally wealthy Western countries, health inequalities exist across relative levels of deprivation.</a:t>
            </a:r>
          </a:p>
          <a:p>
            <a:pPr marL="377825" indent="-377825">
              <a:lnSpc>
                <a:spcPct val="90000"/>
              </a:lnSpc>
              <a:buFont typeface="Arial" pitchFamily="34" charset="0"/>
              <a:buChar char="•"/>
            </a:pPr>
            <a:endParaRPr lang="en-GB" sz="1200" dirty="0" smtClean="0">
              <a:latin typeface="Verdana" pitchFamily="34" charset="0"/>
              <a:ea typeface="Verdana" pitchFamily="34" charset="0"/>
              <a:cs typeface="Verdana" pitchFamily="34" charset="0"/>
            </a:endParaRPr>
          </a:p>
          <a:p>
            <a:pPr marL="377825" marR="0" indent="-377825" algn="l" defTabSz="914400" rtl="0" eaLnBrk="1" fontAlgn="auto" latinLnBrk="0" hangingPunct="1">
              <a:lnSpc>
                <a:spcPct val="90000"/>
              </a:lnSpc>
              <a:spcBef>
                <a:spcPts val="0"/>
              </a:spcBef>
              <a:spcAft>
                <a:spcPts val="0"/>
              </a:spcAft>
              <a:buClrTx/>
              <a:buSzTx/>
              <a:buFont typeface="Arial" pitchFamily="34" charset="0"/>
              <a:buChar char="•"/>
              <a:tabLst/>
              <a:defRPr/>
            </a:pPr>
            <a:r>
              <a:rPr lang="en-GB" sz="1200" kern="1200" dirty="0" smtClean="0">
                <a:solidFill>
                  <a:schemeClr val="tx1"/>
                </a:solidFill>
                <a:effectLst/>
                <a:latin typeface="+mn-lt"/>
                <a:ea typeface="+mn-ea"/>
                <a:cs typeface="+mn-cs"/>
              </a:rPr>
              <a:t>This figure from the 2010 Marmot review on social inequalities in health shows Life expectancy and disability free life expectancy (DFLE) at birth according to neighbourhood income level in England, 1999-2003. There is a graded association between social circumstances and health such that people living in the poorest neighbourhoods will, on average, die seven years earlier than people living in the richest neighbourhoods and the average difference in disability-free life expectancy is 17 years. </a:t>
            </a:r>
          </a:p>
          <a:p>
            <a:pPr marL="377825" indent="-377825">
              <a:lnSpc>
                <a:spcPct val="90000"/>
              </a:lnSpc>
              <a:buFont typeface="Arial" pitchFamily="34" charset="0"/>
              <a:buChar char="•"/>
            </a:pPr>
            <a:endParaRPr lang="en-GB" sz="1200" dirty="0" smtClean="0">
              <a:latin typeface="Verdana" pitchFamily="34" charset="0"/>
              <a:ea typeface="Verdana" pitchFamily="34" charset="0"/>
              <a:cs typeface="Verdana" pitchFamily="34" charset="0"/>
            </a:endParaRPr>
          </a:p>
          <a:p>
            <a:pPr marL="377825" indent="-377825">
              <a:lnSpc>
                <a:spcPct val="90000"/>
              </a:lnSpc>
              <a:buFont typeface="Arial" pitchFamily="34" charset="0"/>
              <a:buChar char="•"/>
            </a:pPr>
            <a:r>
              <a:rPr lang="en-GB" sz="1200" dirty="0" smtClean="0">
                <a:latin typeface="Verdana" pitchFamily="34" charset="0"/>
                <a:ea typeface="Verdana" pitchFamily="34" charset="0"/>
                <a:cs typeface="Verdana" pitchFamily="34" charset="0"/>
              </a:rPr>
              <a:t>However, little is known about social inequalities in musculoskeletal ageing.</a:t>
            </a:r>
          </a:p>
          <a:p>
            <a:pPr>
              <a:spcAft>
                <a:spcPts val="600"/>
              </a:spcAft>
            </a:pPr>
            <a:endParaRPr lang="en-GB" sz="1200" dirty="0" smtClean="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13E7810A-4DF8-4166-9F2E-52E7E76F4A6C}" type="slidenum">
              <a:rPr lang="en-GB" smtClean="0"/>
              <a:t>3</a:t>
            </a:fld>
            <a:endParaRPr lang="en-GB"/>
          </a:p>
        </p:txBody>
      </p:sp>
    </p:spTree>
    <p:extLst>
      <p:ext uri="{BB962C8B-B14F-4D97-AF65-F5344CB8AC3E}">
        <p14:creationId xmlns:p14="http://schemas.microsoft.com/office/powerpoint/2010/main" val="2306602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addressed this gap</a:t>
            </a:r>
            <a:r>
              <a:rPr lang="en-GB" baseline="0" dirty="0" smtClean="0"/>
              <a:t> in knowledge by examining the evidence for social inequalities in……</a:t>
            </a:r>
            <a:endParaRPr lang="en-GB" dirty="0"/>
          </a:p>
        </p:txBody>
      </p:sp>
      <p:sp>
        <p:nvSpPr>
          <p:cNvPr id="4" name="Slide Number Placeholder 3"/>
          <p:cNvSpPr>
            <a:spLocks noGrp="1"/>
          </p:cNvSpPr>
          <p:nvPr>
            <p:ph type="sldNum" sz="quarter" idx="10"/>
          </p:nvPr>
        </p:nvSpPr>
        <p:spPr/>
        <p:txBody>
          <a:bodyPr/>
          <a:lstStyle/>
          <a:p>
            <a:fld id="{13E7810A-4DF8-4166-9F2E-52E7E76F4A6C}" type="slidenum">
              <a:rPr lang="en-GB" smtClean="0"/>
              <a:t>4</a:t>
            </a:fld>
            <a:endParaRPr lang="en-GB"/>
          </a:p>
        </p:txBody>
      </p:sp>
    </p:spTree>
    <p:extLst>
      <p:ext uri="{BB962C8B-B14F-4D97-AF65-F5344CB8AC3E}">
        <p14:creationId xmlns:p14="http://schemas.microsoft.com/office/powerpoint/2010/main" val="1817638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443A83-F270-473E-B243-8569355F3A33}" type="slidenum">
              <a:rPr lang="en-GB">
                <a:solidFill>
                  <a:srgbClr val="000000"/>
                </a:solidFill>
              </a:rPr>
              <a:pPr/>
              <a:t>5</a:t>
            </a:fld>
            <a:endParaRPr lang="en-GB">
              <a:solidFill>
                <a:srgbClr val="000000"/>
              </a:solidFill>
            </a:endParaRPr>
          </a:p>
        </p:txBody>
      </p:sp>
      <p:sp>
        <p:nvSpPr>
          <p:cNvPr id="1121282" name="Rectangle 2"/>
          <p:cNvSpPr>
            <a:spLocks noGrp="1" noRot="1" noChangeAspect="1" noChangeArrowheads="1" noTextEdit="1"/>
          </p:cNvSpPr>
          <p:nvPr>
            <p:ph type="sldImg"/>
          </p:nvPr>
        </p:nvSpPr>
        <p:spPr bwMode="auto">
          <a:xfrm>
            <a:off x="866775" y="739775"/>
            <a:ext cx="4935538" cy="3703638"/>
          </a:xfrm>
          <a:prstGeom prst="rect">
            <a:avLst/>
          </a:prstGeom>
          <a:solidFill>
            <a:srgbClr val="FFFFFF"/>
          </a:solidFill>
          <a:ln>
            <a:solidFill>
              <a:srgbClr val="000000"/>
            </a:solidFill>
            <a:miter lim="800000"/>
            <a:headEnd/>
            <a:tailEnd/>
          </a:ln>
        </p:spPr>
      </p:sp>
      <p:sp>
        <p:nvSpPr>
          <p:cNvPr id="1121283" name="Rectangle 3"/>
          <p:cNvSpPr>
            <a:spLocks noGrp="1" noChangeArrowheads="1"/>
          </p:cNvSpPr>
          <p:nvPr>
            <p:ph type="body" idx="1"/>
          </p:nvPr>
        </p:nvSpPr>
        <p:spPr bwMode="auto">
          <a:xfrm>
            <a:off x="889214" y="4688503"/>
            <a:ext cx="4890665" cy="4444048"/>
          </a:xfrm>
          <a:prstGeom prst="rect">
            <a:avLst/>
          </a:prstGeom>
          <a:solidFill>
            <a:srgbClr val="FFFFFF"/>
          </a:solidFill>
          <a:ln>
            <a:solidFill>
              <a:srgbClr val="000000"/>
            </a:solidFill>
            <a:miter lim="800000"/>
            <a:headEnd/>
            <a:tailEnd/>
          </a:ln>
        </p:spPr>
        <p:txBody>
          <a:bodyPr/>
          <a:lstStyle/>
          <a:p>
            <a:pPr marL="226789" indent="-226789"/>
            <a:r>
              <a:rPr lang="en-GB" i="0" dirty="0" smtClean="0"/>
              <a:t>The</a:t>
            </a:r>
            <a:r>
              <a:rPr lang="en-GB" i="0" baseline="0" dirty="0" smtClean="0"/>
              <a:t> Hertfordshire Cohort Study is an internationally renowned study of </a:t>
            </a:r>
            <a:r>
              <a:rPr lang="en-GB" sz="1200" dirty="0" err="1" smtClean="0">
                <a:latin typeface="Verdana" pitchFamily="34" charset="0"/>
                <a:ea typeface="Verdana" pitchFamily="34" charset="0"/>
                <a:cs typeface="Verdana" pitchFamily="34" charset="0"/>
              </a:rPr>
              <a:t>lifecourse</a:t>
            </a:r>
            <a:r>
              <a:rPr lang="en-GB" sz="1200" dirty="0" smtClean="0">
                <a:latin typeface="Verdana" pitchFamily="34" charset="0"/>
                <a:ea typeface="Verdana" pitchFamily="34" charset="0"/>
                <a:cs typeface="Verdana" pitchFamily="34" charset="0"/>
              </a:rPr>
              <a:t> influences on human health, ageing and disease. </a:t>
            </a:r>
          </a:p>
          <a:p>
            <a:pPr marL="226789" indent="-226789"/>
            <a:endParaRPr lang="en-GB" sz="1200" dirty="0" smtClean="0">
              <a:latin typeface="Verdana" pitchFamily="34" charset="0"/>
              <a:ea typeface="Verdana" pitchFamily="34" charset="0"/>
              <a:cs typeface="Verdana" pitchFamily="34" charset="0"/>
            </a:endParaRPr>
          </a:p>
          <a:p>
            <a:pPr marL="226789" marR="0" indent="-226789" algn="l" defTabSz="914400" rtl="0" eaLnBrk="1" fontAlgn="auto" latinLnBrk="0" hangingPunct="1">
              <a:lnSpc>
                <a:spcPct val="100000"/>
              </a:lnSpc>
              <a:spcBef>
                <a:spcPts val="0"/>
              </a:spcBef>
              <a:spcAft>
                <a:spcPts val="0"/>
              </a:spcAft>
              <a:buClrTx/>
              <a:buSzTx/>
              <a:buFontTx/>
              <a:buNone/>
              <a:tabLst/>
              <a:defRPr/>
            </a:pPr>
            <a:r>
              <a:rPr lang="en-GB" sz="1200" dirty="0" smtClean="0">
                <a:latin typeface="Verdana" pitchFamily="34" charset="0"/>
                <a:ea typeface="Verdana" pitchFamily="34" charset="0"/>
                <a:cs typeface="Verdana" pitchFamily="34" charset="0"/>
              </a:rPr>
              <a:t>The cohort consists</a:t>
            </a:r>
            <a:r>
              <a:rPr lang="en-GB" sz="1200" baseline="0" dirty="0" smtClean="0">
                <a:latin typeface="Verdana" pitchFamily="34" charset="0"/>
                <a:ea typeface="Verdana" pitchFamily="34" charset="0"/>
                <a:cs typeface="Verdana" pitchFamily="34" charset="0"/>
              </a:rPr>
              <a:t> of </a:t>
            </a:r>
            <a:r>
              <a:rPr lang="en-GB" sz="1200" dirty="0" smtClean="0">
                <a:latin typeface="Verdana" pitchFamily="34" charset="0"/>
                <a:ea typeface="Verdana" pitchFamily="34" charset="0"/>
                <a:cs typeface="Verdana" pitchFamily="34" charset="0"/>
              </a:rPr>
              <a:t>2997 men and women who</a:t>
            </a:r>
            <a:r>
              <a:rPr lang="en-GB" sz="1200" baseline="0" dirty="0" smtClean="0">
                <a:latin typeface="Verdana" pitchFamily="34" charset="0"/>
                <a:ea typeface="Verdana" pitchFamily="34" charset="0"/>
                <a:cs typeface="Verdana" pitchFamily="34" charset="0"/>
              </a:rPr>
              <a:t> were </a:t>
            </a:r>
            <a:r>
              <a:rPr lang="en-GB" sz="1200" dirty="0" smtClean="0">
                <a:latin typeface="Verdana" pitchFamily="34" charset="0"/>
                <a:ea typeface="Verdana" pitchFamily="34" charset="0"/>
                <a:cs typeface="Verdana" pitchFamily="34" charset="0"/>
              </a:rPr>
              <a:t>born in the country of Hertfordshire, which is just</a:t>
            </a:r>
            <a:r>
              <a:rPr lang="en-GB" sz="1200" baseline="0" dirty="0" smtClean="0">
                <a:latin typeface="Verdana" pitchFamily="34" charset="0"/>
                <a:ea typeface="Verdana" pitchFamily="34" charset="0"/>
                <a:cs typeface="Verdana" pitchFamily="34" charset="0"/>
              </a:rPr>
              <a:t> north of Greater London, between </a:t>
            </a:r>
            <a:r>
              <a:rPr lang="en-GB" sz="1200" dirty="0" smtClean="0">
                <a:latin typeface="Verdana" pitchFamily="34" charset="0"/>
                <a:ea typeface="Verdana" pitchFamily="34" charset="0"/>
                <a:cs typeface="Verdana" pitchFamily="34" charset="0"/>
              </a:rPr>
              <a:t>1931 – 1939 and who</a:t>
            </a:r>
            <a:r>
              <a:rPr lang="en-GB" sz="1200" baseline="0" dirty="0" smtClean="0">
                <a:latin typeface="Verdana" pitchFamily="34" charset="0"/>
                <a:ea typeface="Verdana" pitchFamily="34" charset="0"/>
                <a:cs typeface="Verdana" pitchFamily="34" charset="0"/>
              </a:rPr>
              <a:t> still lived there in the late 1990s. The men and women completed a nurse administered home interview and attended a clinic for detailed characterisation of their health, lifestyle and socioeconomic circumstances.</a:t>
            </a:r>
            <a:endParaRPr lang="en-GB" i="0" dirty="0" smtClean="0"/>
          </a:p>
          <a:p>
            <a:pPr marL="226789" indent="-226789"/>
            <a:endParaRPr lang="en-GB" sz="1200" baseline="0" dirty="0" smtClean="0">
              <a:latin typeface="Verdana" pitchFamily="34" charset="0"/>
              <a:ea typeface="Verdana" pitchFamily="34" charset="0"/>
              <a:cs typeface="Verdana" pitchFamily="34" charset="0"/>
            </a:endParaRPr>
          </a:p>
          <a:p>
            <a:pPr marL="226789" indent="-226789"/>
            <a:endParaRPr lang="en-GB" sz="1200" baseline="0" dirty="0" smtClean="0">
              <a:latin typeface="Verdana" pitchFamily="34" charset="0"/>
              <a:ea typeface="Verdana" pitchFamily="34" charset="0"/>
              <a:cs typeface="Verdana" pitchFamily="34" charset="0"/>
            </a:endParaRPr>
          </a:p>
          <a:p>
            <a:pPr marL="226789" marR="0" indent="-226789" algn="l" defTabSz="914400" rtl="0" eaLnBrk="1" fontAlgn="auto" latinLnBrk="0" hangingPunct="1">
              <a:lnSpc>
                <a:spcPct val="100000"/>
              </a:lnSpc>
              <a:spcBef>
                <a:spcPts val="0"/>
              </a:spcBef>
              <a:spcAft>
                <a:spcPts val="0"/>
              </a:spcAft>
              <a:buClrTx/>
              <a:buSzTx/>
              <a:buFontTx/>
              <a:buNone/>
              <a:tabLst/>
              <a:defRPr/>
            </a:pPr>
            <a:r>
              <a:rPr lang="en-GB" sz="1200" dirty="0" smtClean="0">
                <a:latin typeface="Verdana" pitchFamily="34" charset="0"/>
                <a:ea typeface="Verdana" pitchFamily="34" charset="0"/>
                <a:cs typeface="Verdana" pitchFamily="34" charset="0"/>
              </a:rPr>
              <a:t> </a:t>
            </a:r>
            <a:r>
              <a:rPr lang="en-GB" sz="1200" baseline="0" dirty="0" smtClean="0">
                <a:latin typeface="Verdana" pitchFamily="34" charset="0"/>
                <a:ea typeface="Verdana" pitchFamily="34" charset="0"/>
                <a:cs typeface="Verdana" pitchFamily="34" charset="0"/>
              </a:rPr>
              <a:t>A detailed description of the study has been published and showed </a:t>
            </a:r>
            <a:r>
              <a:rPr lang="en-GB" sz="1200" dirty="0" smtClean="0">
                <a:latin typeface="Verdana" pitchFamily="34" charset="0"/>
                <a:ea typeface="Verdana" pitchFamily="34" charset="0"/>
                <a:cs typeface="Verdana" pitchFamily="34" charset="0"/>
              </a:rPr>
              <a:t>that HCS participants are comparable with those in the nationally representative Health Survey for England (</a:t>
            </a:r>
            <a:r>
              <a:rPr lang="en-GB" sz="1200" dirty="0" err="1" smtClean="0">
                <a:latin typeface="Verdana" pitchFamily="34" charset="0"/>
                <a:ea typeface="Verdana" pitchFamily="34" charset="0"/>
                <a:cs typeface="Verdana" pitchFamily="34" charset="0"/>
              </a:rPr>
              <a:t>Syddall</a:t>
            </a:r>
            <a:r>
              <a:rPr lang="en-GB" sz="1200" dirty="0" smtClean="0">
                <a:latin typeface="Verdana" pitchFamily="34" charset="0"/>
                <a:ea typeface="Verdana" pitchFamily="34" charset="0"/>
                <a:cs typeface="Verdana" pitchFamily="34" charset="0"/>
              </a:rPr>
              <a:t> </a:t>
            </a:r>
            <a:r>
              <a:rPr lang="en-GB" sz="1200" i="1" dirty="0" smtClean="0">
                <a:latin typeface="Verdana" pitchFamily="34" charset="0"/>
                <a:ea typeface="Verdana" pitchFamily="34" charset="0"/>
                <a:cs typeface="Verdana" pitchFamily="34" charset="0"/>
              </a:rPr>
              <a:t>et al</a:t>
            </a:r>
            <a:r>
              <a:rPr lang="en-GB" sz="1200" dirty="0" smtClean="0">
                <a:latin typeface="Verdana" pitchFamily="34" charset="0"/>
                <a:ea typeface="Verdana" pitchFamily="34" charset="0"/>
                <a:cs typeface="Verdana" pitchFamily="34" charset="0"/>
              </a:rPr>
              <a:t>, </a:t>
            </a:r>
            <a:r>
              <a:rPr lang="en-GB" sz="1200" i="1" dirty="0" smtClean="0">
                <a:latin typeface="Verdana" pitchFamily="34" charset="0"/>
                <a:ea typeface="Verdana" pitchFamily="34" charset="0"/>
                <a:cs typeface="Verdana" pitchFamily="34" charset="0"/>
              </a:rPr>
              <a:t>IJE </a:t>
            </a:r>
            <a:r>
              <a:rPr lang="en-GB" sz="1200" dirty="0" smtClean="0">
                <a:latin typeface="Verdana" pitchFamily="34" charset="0"/>
                <a:ea typeface="Verdana" pitchFamily="34" charset="0"/>
                <a:cs typeface="Verdana" pitchFamily="34" charset="0"/>
              </a:rPr>
              <a:t>2005) which limits concerns about bias and </a:t>
            </a:r>
            <a:r>
              <a:rPr lang="en-GB" sz="1200" dirty="0" err="1" smtClean="0">
                <a:latin typeface="Verdana" pitchFamily="34" charset="0"/>
                <a:ea typeface="Verdana" pitchFamily="34" charset="0"/>
                <a:cs typeface="Verdana" pitchFamily="34" charset="0"/>
              </a:rPr>
              <a:t>generalisability</a:t>
            </a:r>
            <a:r>
              <a:rPr lang="en-GB" sz="1200" dirty="0" smtClean="0">
                <a:latin typeface="Verdana" pitchFamily="34" charset="0"/>
                <a:ea typeface="Verdana" pitchFamily="34" charset="0"/>
                <a:cs typeface="Verdana" pitchFamily="34" charset="0"/>
              </a:rPr>
              <a:t> of results obtained</a:t>
            </a:r>
            <a:r>
              <a:rPr lang="en-GB" sz="1200" baseline="0" dirty="0" smtClean="0">
                <a:latin typeface="Verdana" pitchFamily="34" charset="0"/>
                <a:ea typeface="Verdana" pitchFamily="34" charset="0"/>
                <a:cs typeface="Verdana" pitchFamily="34" charset="0"/>
              </a:rPr>
              <a:t> from the HCS</a:t>
            </a:r>
            <a:r>
              <a:rPr lang="en-GB" sz="1200" dirty="0" smtClean="0">
                <a:latin typeface="Verdana" pitchFamily="34" charset="0"/>
                <a:ea typeface="Verdana" pitchFamily="34" charset="0"/>
                <a:cs typeface="Verdana" pitchFamily="34" charset="0"/>
              </a:rPr>
              <a:t>.</a:t>
            </a:r>
          </a:p>
          <a:p>
            <a:pPr marL="226789" indent="-226789"/>
            <a:endParaRPr lang="en-GB" sz="1200" dirty="0" smtClean="0">
              <a:latin typeface="Verdana" pitchFamily="34" charset="0"/>
              <a:ea typeface="Verdana" pitchFamily="34" charset="0"/>
              <a:cs typeface="Verdana" pitchFamily="34" charset="0"/>
            </a:endParaRPr>
          </a:p>
          <a:p>
            <a:pPr marL="226789" indent="-226789"/>
            <a:endParaRPr lang="en-GB" sz="1200" dirty="0" smtClean="0">
              <a:latin typeface="Verdana" pitchFamily="34" charset="0"/>
              <a:ea typeface="Verdana" pitchFamily="34" charset="0"/>
              <a:cs typeface="Verdana"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specific</a:t>
            </a:r>
            <a:r>
              <a:rPr lang="en-GB" baseline="0" dirty="0" smtClean="0"/>
              <a:t> data from HCS that were relevant to my research were as follows. </a:t>
            </a:r>
          </a:p>
          <a:p>
            <a:endParaRPr lang="en-GB" baseline="0" dirty="0" smtClean="0"/>
          </a:p>
          <a:p>
            <a:r>
              <a:rPr lang="en-GB" baseline="0" dirty="0" smtClean="0"/>
              <a:t>SEP and mat </a:t>
            </a:r>
            <a:r>
              <a:rPr lang="en-GB" baseline="0" dirty="0" err="1" smtClean="0"/>
              <a:t>dep</a:t>
            </a:r>
            <a:r>
              <a:rPr lang="en-GB" baseline="0" dirty="0" smtClean="0"/>
              <a:t> were characterised by….social class in adulthood based on most recent full time occupation or the husband’s for ever married women….</a:t>
            </a:r>
            <a:endParaRPr lang="en-GB" dirty="0"/>
          </a:p>
        </p:txBody>
      </p:sp>
      <p:sp>
        <p:nvSpPr>
          <p:cNvPr id="4" name="Slide Number Placeholder 3"/>
          <p:cNvSpPr>
            <a:spLocks noGrp="1"/>
          </p:cNvSpPr>
          <p:nvPr>
            <p:ph type="sldNum" sz="quarter" idx="10"/>
          </p:nvPr>
        </p:nvSpPr>
        <p:spPr/>
        <p:txBody>
          <a:bodyPr/>
          <a:lstStyle/>
          <a:p>
            <a:fld id="{13E7810A-4DF8-4166-9F2E-52E7E76F4A6C}" type="slidenum">
              <a:rPr lang="en-GB" smtClean="0"/>
              <a:t>6</a:t>
            </a:fld>
            <a:endParaRPr lang="en-GB"/>
          </a:p>
        </p:txBody>
      </p:sp>
    </p:spTree>
    <p:extLst>
      <p:ext uri="{BB962C8B-B14F-4D97-AF65-F5344CB8AC3E}">
        <p14:creationId xmlns:p14="http://schemas.microsoft.com/office/powerpoint/2010/main" val="4248724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specific</a:t>
            </a:r>
            <a:r>
              <a:rPr lang="en-GB" baseline="0" dirty="0" smtClean="0"/>
              <a:t> data from HCS that were relevant to my research were as follows. </a:t>
            </a:r>
          </a:p>
          <a:p>
            <a:endParaRPr lang="en-GB" baseline="0" dirty="0" smtClean="0"/>
          </a:p>
          <a:p>
            <a:r>
              <a:rPr lang="en-GB" baseline="0" dirty="0" smtClean="0"/>
              <a:t>SEP and mat </a:t>
            </a:r>
            <a:r>
              <a:rPr lang="en-GB" baseline="0" dirty="0" err="1" smtClean="0"/>
              <a:t>dep</a:t>
            </a:r>
            <a:r>
              <a:rPr lang="en-GB" baseline="0" dirty="0" smtClean="0"/>
              <a:t> were characterised by….</a:t>
            </a:r>
            <a:endParaRPr lang="en-GB" dirty="0" smtClean="0"/>
          </a:p>
          <a:p>
            <a:pPr marL="0" marR="0" indent="0" algn="l" defTabSz="914400" rtl="0" eaLnBrk="1" fontAlgn="auto" latinLnBrk="0" hangingPunct="1">
              <a:lnSpc>
                <a:spcPct val="100000"/>
              </a:lnSpc>
              <a:spcBef>
                <a:spcPct val="50000"/>
              </a:spcBef>
              <a:spcAft>
                <a:spcPts val="0"/>
              </a:spcAft>
              <a:buClrTx/>
              <a:buSzTx/>
              <a:buFontTx/>
              <a:buChar char="•"/>
              <a:tabLst/>
              <a:defRPr/>
            </a:pPr>
            <a:endParaRPr lang="en-GB" sz="1200" dirty="0" smtClean="0">
              <a:latin typeface="Verdana" pitchFamily="34" charset="0"/>
              <a:ea typeface="Verdana" pitchFamily="34" charset="0"/>
              <a:cs typeface="Verdana" pitchFamily="34" charset="0"/>
            </a:endParaRPr>
          </a:p>
          <a:p>
            <a:pPr marL="0" marR="0" indent="0" algn="l" defTabSz="914400" rtl="0" eaLnBrk="1" fontAlgn="auto" latinLnBrk="0" hangingPunct="1">
              <a:lnSpc>
                <a:spcPct val="100000"/>
              </a:lnSpc>
              <a:spcBef>
                <a:spcPct val="50000"/>
              </a:spcBef>
              <a:spcAft>
                <a:spcPts val="0"/>
              </a:spcAft>
              <a:buClrTx/>
              <a:buSzTx/>
              <a:buFontTx/>
              <a:buNone/>
              <a:tabLst/>
              <a:defRPr/>
            </a:pPr>
            <a:r>
              <a:rPr lang="en-GB" sz="1200" baseline="0" dirty="0" smtClean="0">
                <a:latin typeface="Verdana" pitchFamily="34" charset="0"/>
                <a:ea typeface="Verdana" pitchFamily="34" charset="0"/>
                <a:cs typeface="Verdana" pitchFamily="34" charset="0"/>
              </a:rPr>
              <a:t>Data on musculoskeletal ageing included….</a:t>
            </a:r>
            <a:r>
              <a:rPr lang="en-GB" sz="1200" b="1" baseline="0" dirty="0" smtClean="0">
                <a:latin typeface="Verdana" pitchFamily="34" charset="0"/>
                <a:ea typeface="Verdana" pitchFamily="34" charset="0"/>
                <a:cs typeface="Verdana" pitchFamily="34" charset="0"/>
              </a:rPr>
              <a:t>define</a:t>
            </a:r>
            <a:r>
              <a:rPr lang="en-GB" sz="1200" baseline="0" dirty="0" smtClean="0">
                <a:latin typeface="Verdana" pitchFamily="34" charset="0"/>
                <a:ea typeface="Verdana" pitchFamily="34" charset="0"/>
                <a:cs typeface="Verdana" pitchFamily="34" charset="0"/>
              </a:rPr>
              <a:t> Fried frailty as presence of at least three of weight loss, weakness, exhaustion, slowness and low activity</a:t>
            </a:r>
          </a:p>
          <a:p>
            <a:pPr marL="0" marR="0" indent="0" algn="l" defTabSz="914400" rtl="0" eaLnBrk="1" fontAlgn="auto" latinLnBrk="0" hangingPunct="1">
              <a:lnSpc>
                <a:spcPct val="100000"/>
              </a:lnSpc>
              <a:spcBef>
                <a:spcPct val="50000"/>
              </a:spcBef>
              <a:spcAft>
                <a:spcPts val="0"/>
              </a:spcAft>
              <a:buClrTx/>
              <a:buSzTx/>
              <a:buFontTx/>
              <a:buNone/>
              <a:tabLst/>
              <a:defRPr/>
            </a:pPr>
            <a:endParaRPr lang="en-GB" sz="1200" baseline="0" dirty="0" smtClean="0">
              <a:latin typeface="Verdana" pitchFamily="34" charset="0"/>
              <a:ea typeface="Verdana" pitchFamily="34" charset="0"/>
              <a:cs typeface="Verdana" pitchFamily="34" charset="0"/>
            </a:endParaRPr>
          </a:p>
          <a:p>
            <a:pPr marL="0" marR="0" indent="0" algn="l" defTabSz="914400" rtl="0" eaLnBrk="1" fontAlgn="auto" latinLnBrk="0" hangingPunct="1">
              <a:lnSpc>
                <a:spcPct val="100000"/>
              </a:lnSpc>
              <a:spcBef>
                <a:spcPct val="50000"/>
              </a:spcBef>
              <a:spcAft>
                <a:spcPts val="0"/>
              </a:spcAft>
              <a:buClrTx/>
              <a:buSzTx/>
              <a:buFontTx/>
              <a:buNone/>
              <a:tabLst/>
              <a:defRPr/>
            </a:pPr>
            <a:r>
              <a:rPr lang="en-GB" i="1" dirty="0" smtClean="0">
                <a:latin typeface="Verdana" pitchFamily="34" charset="0"/>
                <a:ea typeface="Verdana" pitchFamily="34" charset="0"/>
                <a:cs typeface="Verdana" pitchFamily="34" charset="0"/>
              </a:rPr>
              <a:t>In addition, data on Potential confounders and co-morbidities included </a:t>
            </a:r>
            <a:r>
              <a:rPr lang="en-GB" sz="1200" dirty="0" smtClean="0">
                <a:latin typeface="Verdana" pitchFamily="34" charset="0"/>
                <a:ea typeface="Verdana" pitchFamily="34" charset="0"/>
                <a:cs typeface="Verdana" pitchFamily="34" charset="0"/>
              </a:rPr>
              <a:t>Age, height, weight, smoking, alcohol, marital status, walking speed, </a:t>
            </a:r>
            <a:r>
              <a:rPr lang="en-GB" sz="1200" dirty="0" err="1" smtClean="0">
                <a:latin typeface="Verdana" pitchFamily="34" charset="0"/>
                <a:ea typeface="Verdana" pitchFamily="34" charset="0"/>
                <a:cs typeface="Verdana" pitchFamily="34" charset="0"/>
              </a:rPr>
              <a:t>comobidities</a:t>
            </a:r>
            <a:r>
              <a:rPr lang="en-GB" sz="1200" dirty="0" smtClean="0">
                <a:latin typeface="Verdana" pitchFamily="34" charset="0"/>
                <a:ea typeface="Verdana" pitchFamily="34" charset="0"/>
                <a:cs typeface="Verdana" pitchFamily="34" charset="0"/>
              </a:rPr>
              <a:t> and prescribed medications</a:t>
            </a:r>
          </a:p>
          <a:p>
            <a:pPr marL="0" marR="0" indent="0" algn="l" defTabSz="914400" rtl="0" eaLnBrk="1" fontAlgn="auto" latinLnBrk="0" hangingPunct="1">
              <a:lnSpc>
                <a:spcPct val="100000"/>
              </a:lnSpc>
              <a:spcBef>
                <a:spcPct val="50000"/>
              </a:spcBef>
              <a:spcAft>
                <a:spcPts val="0"/>
              </a:spcAft>
              <a:buClrTx/>
              <a:buSzTx/>
              <a:buFontTx/>
              <a:buNone/>
              <a:tabLst/>
              <a:defRPr/>
            </a:pPr>
            <a:endParaRPr lang="en-GB" sz="1200" dirty="0" smtClean="0">
              <a:latin typeface="Verdana" pitchFamily="34" charset="0"/>
              <a:ea typeface="Verdana" pitchFamily="34" charset="0"/>
              <a:cs typeface="Verdana" pitchFamily="34" charset="0"/>
            </a:endParaRPr>
          </a:p>
          <a:p>
            <a:pPr marL="0" marR="0" indent="0" algn="l" defTabSz="914400" rtl="0" eaLnBrk="1" fontAlgn="auto" latinLnBrk="0" hangingPunct="1">
              <a:lnSpc>
                <a:spcPct val="100000"/>
              </a:lnSpc>
              <a:spcBef>
                <a:spcPct val="50000"/>
              </a:spcBef>
              <a:spcAft>
                <a:spcPts val="0"/>
              </a:spcAft>
              <a:buClrTx/>
              <a:buSzTx/>
              <a:buFontTx/>
              <a:buNone/>
              <a:tabLst/>
              <a:defRPr/>
            </a:pPr>
            <a:r>
              <a:rPr lang="en-GB" sz="1200" dirty="0" smtClean="0">
                <a:latin typeface="Verdana" pitchFamily="34" charset="0"/>
                <a:ea typeface="Verdana" pitchFamily="34" charset="0"/>
                <a:cs typeface="Verdana" pitchFamily="34" charset="0"/>
              </a:rPr>
              <a:t>(if asked: </a:t>
            </a:r>
            <a:r>
              <a:rPr lang="en-GB" sz="1200" dirty="0" err="1" smtClean="0">
                <a:latin typeface="Verdana" pitchFamily="34" charset="0"/>
                <a:ea typeface="Verdana" pitchFamily="34" charset="0"/>
                <a:cs typeface="Verdana" pitchFamily="34" charset="0"/>
              </a:rPr>
              <a:t>comorbs</a:t>
            </a:r>
            <a:r>
              <a:rPr lang="en-GB" sz="1200" dirty="0" smtClean="0">
                <a:latin typeface="Verdana" pitchFamily="34" charset="0"/>
                <a:ea typeface="Verdana" pitchFamily="34" charset="0"/>
                <a:cs typeface="Verdana" pitchFamily="34" charset="0"/>
              </a:rPr>
              <a:t>=IHD, stroke/TIA, hypertension, bronchitis, diabetes, minor trauma fracture since age 45 years, hand OA.) </a:t>
            </a:r>
          </a:p>
          <a:p>
            <a:pPr marL="0" marR="0" indent="0" algn="l" defTabSz="914400" rtl="0" eaLnBrk="1" fontAlgn="auto" latinLnBrk="0" hangingPunct="1">
              <a:lnSpc>
                <a:spcPct val="100000"/>
              </a:lnSpc>
              <a:spcBef>
                <a:spcPct val="50000"/>
              </a:spcBef>
              <a:spcAft>
                <a:spcPts val="0"/>
              </a:spcAft>
              <a:buClrTx/>
              <a:buSzTx/>
              <a:buFontTx/>
              <a:buNone/>
              <a:tabLst/>
              <a:defRPr/>
            </a:pPr>
            <a:r>
              <a:rPr lang="en-GB" sz="1200" baseline="0" dirty="0" smtClean="0">
                <a:latin typeface="Verdana" pitchFamily="34" charset="0"/>
                <a:ea typeface="Verdana" pitchFamily="34" charset="0"/>
                <a:cs typeface="Verdana" pitchFamily="34" charset="0"/>
              </a:rPr>
              <a:t>(if asked: bone loss rate was annualised over median of 4 year </a:t>
            </a:r>
            <a:r>
              <a:rPr lang="en-GB" sz="1200" baseline="0" dirty="0" err="1" smtClean="0">
                <a:latin typeface="Verdana" pitchFamily="34" charset="0"/>
                <a:ea typeface="Verdana" pitchFamily="34" charset="0"/>
                <a:cs typeface="Verdana" pitchFamily="34" charset="0"/>
              </a:rPr>
              <a:t>followup</a:t>
            </a:r>
            <a:r>
              <a:rPr lang="en-GB" sz="1200" baseline="0" dirty="0" smtClean="0">
                <a:latin typeface="Verdana" pitchFamily="34" charset="0"/>
                <a:ea typeface="Verdana" pitchFamily="34" charset="0"/>
                <a:cs typeface="Verdana" pitchFamily="34" charset="0"/>
              </a:rPr>
              <a:t>)</a:t>
            </a:r>
          </a:p>
        </p:txBody>
      </p:sp>
      <p:sp>
        <p:nvSpPr>
          <p:cNvPr id="4" name="Slide Number Placeholder 3"/>
          <p:cNvSpPr>
            <a:spLocks noGrp="1"/>
          </p:cNvSpPr>
          <p:nvPr>
            <p:ph type="sldNum" sz="quarter" idx="10"/>
          </p:nvPr>
        </p:nvSpPr>
        <p:spPr/>
        <p:txBody>
          <a:bodyPr/>
          <a:lstStyle/>
          <a:p>
            <a:fld id="{13E7810A-4DF8-4166-9F2E-52E7E76F4A6C}" type="slidenum">
              <a:rPr lang="en-GB" smtClean="0"/>
              <a:t>7</a:t>
            </a:fld>
            <a:endParaRPr lang="en-GB"/>
          </a:p>
        </p:txBody>
      </p:sp>
    </p:spTree>
    <p:extLst>
      <p:ext uri="{BB962C8B-B14F-4D97-AF65-F5344CB8AC3E}">
        <p14:creationId xmlns:p14="http://schemas.microsoft.com/office/powerpoint/2010/main" val="202685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Insert table of summary stats by gender for key </a:t>
            </a:r>
            <a:r>
              <a:rPr lang="en-GB" baseline="0" dirty="0" err="1" smtClean="0"/>
              <a:t>sep</a:t>
            </a:r>
            <a:r>
              <a:rPr lang="en-GB" baseline="0" dirty="0" smtClean="0"/>
              <a:t> and </a:t>
            </a:r>
            <a:r>
              <a:rPr lang="en-GB" baseline="0" dirty="0" err="1" smtClean="0"/>
              <a:t>musculo</a:t>
            </a:r>
            <a:r>
              <a:rPr lang="en-GB" baseline="0" dirty="0" smtClean="0"/>
              <a:t> markers here</a:t>
            </a:r>
          </a:p>
          <a:p>
            <a:r>
              <a:rPr lang="en-GB" baseline="0" dirty="0" smtClean="0"/>
              <a:t>Shade in MRC blue bands perhaps</a:t>
            </a:r>
          </a:p>
        </p:txBody>
      </p:sp>
      <p:sp>
        <p:nvSpPr>
          <p:cNvPr id="4" name="Slide Number Placeholder 3"/>
          <p:cNvSpPr>
            <a:spLocks noGrp="1"/>
          </p:cNvSpPr>
          <p:nvPr>
            <p:ph type="sldNum" sz="quarter" idx="10"/>
          </p:nvPr>
        </p:nvSpPr>
        <p:spPr/>
        <p:txBody>
          <a:bodyPr/>
          <a:lstStyle/>
          <a:p>
            <a:fld id="{13E7810A-4DF8-4166-9F2E-52E7E76F4A6C}" type="slidenum">
              <a:rPr lang="en-GB" smtClean="0"/>
              <a:t>8</a:t>
            </a:fld>
            <a:endParaRPr lang="en-GB"/>
          </a:p>
        </p:txBody>
      </p:sp>
    </p:spTree>
    <p:extLst>
      <p:ext uri="{BB962C8B-B14F-4D97-AF65-F5344CB8AC3E}">
        <p14:creationId xmlns:p14="http://schemas.microsoft.com/office/powerpoint/2010/main" val="3888036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13E7810A-4DF8-4166-9F2E-52E7E76F4A6C}" type="slidenum">
              <a:rPr lang="en-GB" smtClean="0"/>
              <a:t>9</a:t>
            </a:fld>
            <a:endParaRPr lang="en-GB"/>
          </a:p>
        </p:txBody>
      </p:sp>
    </p:spTree>
    <p:extLst>
      <p:ext uri="{BB962C8B-B14F-4D97-AF65-F5344CB8AC3E}">
        <p14:creationId xmlns:p14="http://schemas.microsoft.com/office/powerpoint/2010/main" val="3888036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E8BE42B-437C-4807-92A3-B9EA740EBEEF}" type="datetimeFigureOut">
              <a:rPr lang="en-GB" smtClean="0"/>
              <a:t>04/06/2014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17E372-9A32-4162-A91B-6EAC70ED8930}" type="slidenum">
              <a:rPr lang="en-GB" smtClean="0"/>
              <a:t>‹#›</a:t>
            </a:fld>
            <a:endParaRPr lang="en-GB"/>
          </a:p>
        </p:txBody>
      </p:sp>
    </p:spTree>
    <p:extLst>
      <p:ext uri="{BB962C8B-B14F-4D97-AF65-F5344CB8AC3E}">
        <p14:creationId xmlns:p14="http://schemas.microsoft.com/office/powerpoint/2010/main" val="845088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E8BE42B-437C-4807-92A3-B9EA740EBEEF}" type="datetimeFigureOut">
              <a:rPr lang="en-GB" smtClean="0"/>
              <a:t>04/06/2014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17E372-9A32-4162-A91B-6EAC70ED8930}" type="slidenum">
              <a:rPr lang="en-GB" smtClean="0"/>
              <a:t>‹#›</a:t>
            </a:fld>
            <a:endParaRPr lang="en-GB"/>
          </a:p>
        </p:txBody>
      </p:sp>
    </p:spTree>
    <p:extLst>
      <p:ext uri="{BB962C8B-B14F-4D97-AF65-F5344CB8AC3E}">
        <p14:creationId xmlns:p14="http://schemas.microsoft.com/office/powerpoint/2010/main" val="1698623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E8BE42B-437C-4807-92A3-B9EA740EBEEF}" type="datetimeFigureOut">
              <a:rPr lang="en-GB" smtClean="0"/>
              <a:t>04/06/2014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17E372-9A32-4162-A91B-6EAC70ED8930}" type="slidenum">
              <a:rPr lang="en-GB" smtClean="0"/>
              <a:t>‹#›</a:t>
            </a:fld>
            <a:endParaRPr lang="en-GB"/>
          </a:p>
        </p:txBody>
      </p:sp>
    </p:spTree>
    <p:extLst>
      <p:ext uri="{BB962C8B-B14F-4D97-AF65-F5344CB8AC3E}">
        <p14:creationId xmlns:p14="http://schemas.microsoft.com/office/powerpoint/2010/main" val="2966834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E8BE42B-437C-4807-92A3-B9EA740EBEEF}" type="datetimeFigureOut">
              <a:rPr lang="en-GB" smtClean="0"/>
              <a:t>04/06/2014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17E372-9A32-4162-A91B-6EAC70ED8930}" type="slidenum">
              <a:rPr lang="en-GB" smtClean="0"/>
              <a:t>‹#›</a:t>
            </a:fld>
            <a:endParaRPr lang="en-GB"/>
          </a:p>
        </p:txBody>
      </p:sp>
    </p:spTree>
    <p:extLst>
      <p:ext uri="{BB962C8B-B14F-4D97-AF65-F5344CB8AC3E}">
        <p14:creationId xmlns:p14="http://schemas.microsoft.com/office/powerpoint/2010/main" val="2952399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BE42B-437C-4807-92A3-B9EA740EBEEF}" type="datetimeFigureOut">
              <a:rPr lang="en-GB" smtClean="0"/>
              <a:t>04/06/2014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17E372-9A32-4162-A91B-6EAC70ED8930}" type="slidenum">
              <a:rPr lang="en-GB" smtClean="0"/>
              <a:t>‹#›</a:t>
            </a:fld>
            <a:endParaRPr lang="en-GB"/>
          </a:p>
        </p:txBody>
      </p:sp>
    </p:spTree>
    <p:extLst>
      <p:ext uri="{BB962C8B-B14F-4D97-AF65-F5344CB8AC3E}">
        <p14:creationId xmlns:p14="http://schemas.microsoft.com/office/powerpoint/2010/main" val="4287851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E8BE42B-437C-4807-92A3-B9EA740EBEEF}" type="datetimeFigureOut">
              <a:rPr lang="en-GB" smtClean="0"/>
              <a:t>04/06/2014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17E372-9A32-4162-A91B-6EAC70ED8930}" type="slidenum">
              <a:rPr lang="en-GB" smtClean="0"/>
              <a:t>‹#›</a:t>
            </a:fld>
            <a:endParaRPr lang="en-GB"/>
          </a:p>
        </p:txBody>
      </p:sp>
    </p:spTree>
    <p:extLst>
      <p:ext uri="{BB962C8B-B14F-4D97-AF65-F5344CB8AC3E}">
        <p14:creationId xmlns:p14="http://schemas.microsoft.com/office/powerpoint/2010/main" val="4193403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E8BE42B-437C-4807-92A3-B9EA740EBEEF}" type="datetimeFigureOut">
              <a:rPr lang="en-GB" smtClean="0"/>
              <a:t>04/06/2014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617E372-9A32-4162-A91B-6EAC70ED8930}" type="slidenum">
              <a:rPr lang="en-GB" smtClean="0"/>
              <a:t>‹#›</a:t>
            </a:fld>
            <a:endParaRPr lang="en-GB"/>
          </a:p>
        </p:txBody>
      </p:sp>
    </p:spTree>
    <p:extLst>
      <p:ext uri="{BB962C8B-B14F-4D97-AF65-F5344CB8AC3E}">
        <p14:creationId xmlns:p14="http://schemas.microsoft.com/office/powerpoint/2010/main" val="3019467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E8BE42B-437C-4807-92A3-B9EA740EBEEF}" type="datetimeFigureOut">
              <a:rPr lang="en-GB" smtClean="0"/>
              <a:t>04/06/2014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617E372-9A32-4162-A91B-6EAC70ED8930}" type="slidenum">
              <a:rPr lang="en-GB" smtClean="0"/>
              <a:t>‹#›</a:t>
            </a:fld>
            <a:endParaRPr lang="en-GB"/>
          </a:p>
        </p:txBody>
      </p:sp>
    </p:spTree>
    <p:extLst>
      <p:ext uri="{BB962C8B-B14F-4D97-AF65-F5344CB8AC3E}">
        <p14:creationId xmlns:p14="http://schemas.microsoft.com/office/powerpoint/2010/main" val="327822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BE42B-437C-4807-92A3-B9EA740EBEEF}" type="datetimeFigureOut">
              <a:rPr lang="en-GB" smtClean="0"/>
              <a:t>04/06/2014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617E372-9A32-4162-A91B-6EAC70ED8930}" type="slidenum">
              <a:rPr lang="en-GB" smtClean="0"/>
              <a:t>‹#›</a:t>
            </a:fld>
            <a:endParaRPr lang="en-GB"/>
          </a:p>
        </p:txBody>
      </p:sp>
    </p:spTree>
    <p:extLst>
      <p:ext uri="{BB962C8B-B14F-4D97-AF65-F5344CB8AC3E}">
        <p14:creationId xmlns:p14="http://schemas.microsoft.com/office/powerpoint/2010/main" val="852172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BE42B-437C-4807-92A3-B9EA740EBEEF}" type="datetimeFigureOut">
              <a:rPr lang="en-GB" smtClean="0"/>
              <a:t>04/06/2014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17E372-9A32-4162-A91B-6EAC70ED8930}" type="slidenum">
              <a:rPr lang="en-GB" smtClean="0"/>
              <a:t>‹#›</a:t>
            </a:fld>
            <a:endParaRPr lang="en-GB"/>
          </a:p>
        </p:txBody>
      </p:sp>
    </p:spTree>
    <p:extLst>
      <p:ext uri="{BB962C8B-B14F-4D97-AF65-F5344CB8AC3E}">
        <p14:creationId xmlns:p14="http://schemas.microsoft.com/office/powerpoint/2010/main" val="1973772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BE42B-437C-4807-92A3-B9EA740EBEEF}" type="datetimeFigureOut">
              <a:rPr lang="en-GB" smtClean="0"/>
              <a:t>04/06/2014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17E372-9A32-4162-A91B-6EAC70ED8930}" type="slidenum">
              <a:rPr lang="en-GB" smtClean="0"/>
              <a:t>‹#›</a:t>
            </a:fld>
            <a:endParaRPr lang="en-GB"/>
          </a:p>
        </p:txBody>
      </p:sp>
    </p:spTree>
    <p:extLst>
      <p:ext uri="{BB962C8B-B14F-4D97-AF65-F5344CB8AC3E}">
        <p14:creationId xmlns:p14="http://schemas.microsoft.com/office/powerpoint/2010/main" val="901947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BE42B-437C-4807-92A3-B9EA740EBEEF}" type="datetimeFigureOut">
              <a:rPr lang="en-GB" smtClean="0"/>
              <a:t>04/06/2014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17E372-9A32-4162-A91B-6EAC70ED8930}" type="slidenum">
              <a:rPr lang="en-GB" smtClean="0"/>
              <a:t>‹#›</a:t>
            </a:fld>
            <a:endParaRPr lang="en-GB"/>
          </a:p>
        </p:txBody>
      </p:sp>
    </p:spTree>
    <p:extLst>
      <p:ext uri="{BB962C8B-B14F-4D97-AF65-F5344CB8AC3E}">
        <p14:creationId xmlns:p14="http://schemas.microsoft.com/office/powerpoint/2010/main" val="3773108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4.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5.w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6.w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hyperlink" Target="http://images.google.co.uk/imgres?imgurl=http://static.guim.co.uk/sys-images/Money/Pix/pictures/2007/10/10/SoldSigns460X276.jpg&amp;imgrefurl=http://www.guardian.co.uk/money/2007/dec/05/houseprices.property1?gusrc=rss&amp;feed=money&amp;h=276&amp;w=460&amp;sz=20&amp;hl=en&amp;start=11&amp;usg=__7x5LzX1nnonqN-KjzaCCV3QZc3g=&amp;tbnid=x5tXlMprzfWWkM:&amp;tbnh=77&amp;tbnw=128&amp;prev=/images?q=sold+sign+uk&amp;gbv=2&amp;hl=en" TargetMode="External"/><Relationship Id="rId7" Type="http://schemas.openxmlformats.org/officeDocument/2006/relationships/hyperlink" Target="http://www.propertyfinder.com/objects/GB/l/+/I/503091109,20080508041504,p,120x90,photo1.jp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hyperlink" Target="http://www.telegraph.co.uk/earth/graphics/2008/04/23/sciplace123.jpg" TargetMode="External"/><Relationship Id="rId10" Type="http://schemas.openxmlformats.org/officeDocument/2006/relationships/image" Target="../media/image18.jpeg"/><Relationship Id="rId4" Type="http://schemas.openxmlformats.org/officeDocument/2006/relationships/image" Target="../media/image15.jpeg"/><Relationship Id="rId9" Type="http://schemas.openxmlformats.org/officeDocument/2006/relationships/hyperlink" Target="http://www.muc.edu/var/storage/images/media/image_folder/administration/building_photos/chapman_hall_classroom_1950s/18083-5-eng-US/chapman_hall_classroom_1950s_medium.jpg"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www.propertyfinder.com/objects/GB/l/+/I/503091109,20080508041504,p,120x90,photo1.jpg" TargetMode="External"/><Relationship Id="rId13" Type="http://schemas.openxmlformats.org/officeDocument/2006/relationships/image" Target="../media/image21.jpeg"/><Relationship Id="rId3" Type="http://schemas.openxmlformats.org/officeDocument/2006/relationships/image" Target="../media/image19.jpeg"/><Relationship Id="rId7" Type="http://schemas.openxmlformats.org/officeDocument/2006/relationships/image" Target="../media/image16.jpeg"/><Relationship Id="rId12"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telegraph.co.uk/earth/graphics/2008/04/23/sciplace123.jpg" TargetMode="External"/><Relationship Id="rId11" Type="http://schemas.openxmlformats.org/officeDocument/2006/relationships/image" Target="../media/image18.jpeg"/><Relationship Id="rId5" Type="http://schemas.openxmlformats.org/officeDocument/2006/relationships/image" Target="../media/image15.jpeg"/><Relationship Id="rId15" Type="http://schemas.openxmlformats.org/officeDocument/2006/relationships/image" Target="../media/image23.jpeg"/><Relationship Id="rId10" Type="http://schemas.openxmlformats.org/officeDocument/2006/relationships/hyperlink" Target="http://www.muc.edu/var/storage/images/media/image_folder/administration/building_photos/chapman_hall_classroom_1950s/18083-5-eng-US/chapman_hall_classroom_1950s_medium.jpg" TargetMode="External"/><Relationship Id="rId4" Type="http://schemas.openxmlformats.org/officeDocument/2006/relationships/hyperlink" Target="http://images.google.co.uk/imgres?imgurl=http://static.guim.co.uk/sys-images/Money/Pix/pictures/2007/10/10/SoldSigns460X276.jpg&amp;imgrefurl=http://www.guardian.co.uk/money/2007/dec/05/houseprices.property1?gusrc=rss&amp;feed=money&amp;h=276&amp;w=460&amp;sz=20&amp;hl=en&amp;start=11&amp;usg=__7x5LzX1nnonqN-KjzaCCV3QZc3g=&amp;tbnid=x5tXlMprzfWWkM:&amp;tbnh=77&amp;tbnw=128&amp;prev=/images?q=sold+sign+uk&amp;gbv=2&amp;hl=en" TargetMode="External"/><Relationship Id="rId9" Type="http://schemas.openxmlformats.org/officeDocument/2006/relationships/image" Target="../media/image17.jpeg"/><Relationship Id="rId14" Type="http://schemas.openxmlformats.org/officeDocument/2006/relationships/image" Target="../media/image2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628800"/>
            <a:ext cx="8136904" cy="1470025"/>
          </a:xfrm>
        </p:spPr>
        <p:txBody>
          <a:bodyPr>
            <a:normAutofit fontScale="90000"/>
          </a:bodyPr>
          <a:lstStyle/>
          <a:p>
            <a:pPr algn="l"/>
            <a:r>
              <a:rPr lang="en-GB" sz="3300" dirty="0" smtClean="0">
                <a:latin typeface="Verdana" pitchFamily="34" charset="0"/>
                <a:ea typeface="Verdana" pitchFamily="34" charset="0"/>
                <a:cs typeface="Verdana" pitchFamily="34" charset="0"/>
              </a:rPr>
              <a:t>Social inequalities in musculoskeletal ageing among community dwelling older men and women in the United Kingdom</a:t>
            </a:r>
            <a:r>
              <a:rPr lang="en-GB" dirty="0"/>
              <a:t/>
            </a:r>
            <a:br>
              <a:rPr lang="en-GB" dirty="0"/>
            </a:br>
            <a:endParaRPr lang="en-GB" dirty="0"/>
          </a:p>
        </p:txBody>
      </p:sp>
      <p:sp>
        <p:nvSpPr>
          <p:cNvPr id="3" name="Subtitle 2"/>
          <p:cNvSpPr>
            <a:spLocks noGrp="1"/>
          </p:cNvSpPr>
          <p:nvPr>
            <p:ph type="subTitle" idx="1"/>
          </p:nvPr>
        </p:nvSpPr>
        <p:spPr>
          <a:xfrm>
            <a:off x="683568" y="3645024"/>
            <a:ext cx="7848872" cy="3024336"/>
          </a:xfrm>
        </p:spPr>
        <p:txBody>
          <a:bodyPr>
            <a:normAutofit/>
          </a:bodyPr>
          <a:lstStyle/>
          <a:p>
            <a:pPr algn="l">
              <a:spcBef>
                <a:spcPct val="50000"/>
              </a:spcBef>
            </a:pPr>
            <a:r>
              <a:rPr lang="en-GB" altLang="en-US" sz="2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HE </a:t>
            </a:r>
            <a:r>
              <a:rPr lang="en-GB" altLang="en-US" sz="2200" dirty="0">
                <a:solidFill>
                  <a:schemeClr val="tx1"/>
                </a:solidFill>
                <a:latin typeface="Verdana" panose="020B0604030504040204" pitchFamily="34" charset="0"/>
                <a:ea typeface="Verdana" panose="020B0604030504040204" pitchFamily="34" charset="0"/>
                <a:cs typeface="Verdana" panose="020B0604030504040204" pitchFamily="34" charset="0"/>
              </a:rPr>
              <a:t>Syddall</a:t>
            </a:r>
            <a:r>
              <a:rPr lang="en-GB" altLang="en-US" sz="2200" baseline="30000" dirty="0">
                <a:solidFill>
                  <a:schemeClr val="tx1"/>
                </a:solidFill>
                <a:latin typeface="Verdana" panose="020B0604030504040204" pitchFamily="34" charset="0"/>
                <a:ea typeface="Verdana" panose="020B0604030504040204" pitchFamily="34" charset="0"/>
                <a:cs typeface="Verdana" panose="020B0604030504040204" pitchFamily="34" charset="0"/>
              </a:rPr>
              <a:t>1</a:t>
            </a:r>
            <a:r>
              <a:rPr lang="en-GB" altLang="en-US" sz="22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altLang="en-US" sz="2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M Evandrou</a:t>
            </a:r>
            <a:r>
              <a:rPr lang="en-GB" altLang="en-US" sz="2200" baseline="30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2</a:t>
            </a:r>
            <a:r>
              <a:rPr lang="en-GB" altLang="en-US" sz="2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C Cooper</a:t>
            </a:r>
            <a:r>
              <a:rPr lang="en-GB" altLang="en-US" sz="2200" baseline="30000" dirty="0">
                <a:solidFill>
                  <a:schemeClr val="tx1"/>
                </a:solidFill>
                <a:latin typeface="Verdana" panose="020B0604030504040204" pitchFamily="34" charset="0"/>
                <a:ea typeface="Verdana" panose="020B0604030504040204" pitchFamily="34" charset="0"/>
                <a:cs typeface="Verdana" panose="020B0604030504040204" pitchFamily="34" charset="0"/>
              </a:rPr>
              <a:t>1</a:t>
            </a:r>
            <a:r>
              <a:rPr lang="en-GB" altLang="en-US" sz="2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 </a:t>
            </a:r>
            <a:r>
              <a:rPr lang="en-GB" altLang="en-US" sz="2200" dirty="0" err="1">
                <a:solidFill>
                  <a:schemeClr val="tx1"/>
                </a:solidFill>
                <a:latin typeface="Verdana" panose="020B0604030504040204" pitchFamily="34" charset="0"/>
                <a:ea typeface="Verdana" panose="020B0604030504040204" pitchFamily="34" charset="0"/>
                <a:cs typeface="Verdana" panose="020B0604030504040204" pitchFamily="34" charset="0"/>
              </a:rPr>
              <a:t>Aihie</a:t>
            </a:r>
            <a:r>
              <a:rPr lang="en-GB" altLang="en-US" sz="22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altLang="en-US" sz="2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Sayer</a:t>
            </a:r>
            <a:r>
              <a:rPr lang="en-GB" altLang="en-US" sz="2200" baseline="30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1,3</a:t>
            </a:r>
            <a:endParaRPr lang="en-GB" altLang="en-US" sz="2200" i="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l">
              <a:lnSpc>
                <a:spcPct val="55000"/>
              </a:lnSpc>
              <a:spcBef>
                <a:spcPct val="50000"/>
              </a:spcBef>
            </a:pPr>
            <a:endParaRPr lang="en-GB" altLang="en-US" sz="2400" i="1" baseline="300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l">
              <a:lnSpc>
                <a:spcPct val="55000"/>
              </a:lnSpc>
              <a:spcBef>
                <a:spcPct val="50000"/>
              </a:spcBef>
            </a:pPr>
            <a:r>
              <a:rPr lang="en-GB" altLang="en-US" sz="2000" i="1" baseline="30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1 </a:t>
            </a:r>
            <a:r>
              <a:rPr lang="en-GB" sz="2000" i="1" dirty="0">
                <a:solidFill>
                  <a:schemeClr val="tx1"/>
                </a:solidFill>
                <a:latin typeface="Verdana" panose="020B0604030504040204" pitchFamily="34" charset="0"/>
                <a:ea typeface="Verdana" panose="020B0604030504040204" pitchFamily="34" charset="0"/>
                <a:cs typeface="Verdana" panose="020B0604030504040204" pitchFamily="34" charset="0"/>
              </a:rPr>
              <a:t>MRC </a:t>
            </a:r>
            <a:r>
              <a:rPr lang="en-GB" sz="2000" i="1" dirty="0" err="1">
                <a:solidFill>
                  <a:schemeClr val="tx1"/>
                </a:solidFill>
                <a:latin typeface="Verdana" panose="020B0604030504040204" pitchFamily="34" charset="0"/>
                <a:ea typeface="Verdana" panose="020B0604030504040204" pitchFamily="34" charset="0"/>
                <a:cs typeface="Verdana" panose="020B0604030504040204" pitchFamily="34" charset="0"/>
              </a:rPr>
              <a:t>Lifecourse</a:t>
            </a:r>
            <a:r>
              <a:rPr lang="en-GB" sz="2000" i="1" dirty="0">
                <a:solidFill>
                  <a:schemeClr val="tx1"/>
                </a:solidFill>
                <a:latin typeface="Verdana" panose="020B0604030504040204" pitchFamily="34" charset="0"/>
                <a:ea typeface="Verdana" panose="020B0604030504040204" pitchFamily="34" charset="0"/>
                <a:cs typeface="Verdana" panose="020B0604030504040204" pitchFamily="34" charset="0"/>
              </a:rPr>
              <a:t> Epidemiology </a:t>
            </a:r>
            <a:r>
              <a:rPr lang="en-GB" sz="2000"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Unit</a:t>
            </a:r>
            <a:endParaRPr lang="en-GB" altLang="en-US" sz="2000" i="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l">
              <a:lnSpc>
                <a:spcPct val="55000"/>
              </a:lnSpc>
              <a:spcBef>
                <a:spcPct val="50000"/>
              </a:spcBef>
            </a:pPr>
            <a:r>
              <a:rPr lang="en-GB" altLang="en-US" sz="2000" i="1" baseline="30000" dirty="0">
                <a:solidFill>
                  <a:schemeClr val="tx1"/>
                </a:solidFill>
                <a:latin typeface="Verdana" panose="020B0604030504040204" pitchFamily="34" charset="0"/>
                <a:ea typeface="Verdana" panose="020B0604030504040204" pitchFamily="34" charset="0"/>
                <a:cs typeface="Verdana" panose="020B0604030504040204" pitchFamily="34" charset="0"/>
              </a:rPr>
              <a:t>2</a:t>
            </a:r>
            <a:r>
              <a:rPr lang="en-GB" altLang="en-US" sz="2000" i="1" baseline="30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altLang="en-US" sz="2000"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Centre for Research on Ageing</a:t>
            </a:r>
            <a:endParaRPr lang="en-GB" altLang="en-US" sz="2000" i="1" baseline="300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l">
              <a:lnSpc>
                <a:spcPct val="55000"/>
              </a:lnSpc>
              <a:spcBef>
                <a:spcPct val="50000"/>
              </a:spcBef>
            </a:pPr>
            <a:r>
              <a:rPr lang="en-GB" altLang="en-US" sz="2400" i="1" baseline="30000" dirty="0">
                <a:solidFill>
                  <a:schemeClr val="tx1"/>
                </a:solidFill>
                <a:latin typeface="Verdana" panose="020B0604030504040204" pitchFamily="34" charset="0"/>
                <a:ea typeface="Verdana" panose="020B0604030504040204" pitchFamily="34" charset="0"/>
                <a:cs typeface="Verdana" panose="020B0604030504040204" pitchFamily="34" charset="0"/>
              </a:rPr>
              <a:t>3</a:t>
            </a:r>
            <a:r>
              <a:rPr lang="en-GB" altLang="en-US" sz="2000"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Academic </a:t>
            </a:r>
            <a:r>
              <a:rPr lang="en-GB" altLang="en-US" sz="2000" i="1" dirty="0">
                <a:solidFill>
                  <a:schemeClr val="tx1"/>
                </a:solidFill>
                <a:latin typeface="Verdana" panose="020B0604030504040204" pitchFamily="34" charset="0"/>
                <a:ea typeface="Verdana" panose="020B0604030504040204" pitchFamily="34" charset="0"/>
                <a:cs typeface="Verdana" panose="020B0604030504040204" pitchFamily="34" charset="0"/>
              </a:rPr>
              <a:t>Geriatric Medicine, </a:t>
            </a:r>
            <a:r>
              <a:rPr lang="en-GB" altLang="en-US" sz="2000"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University of Southampton </a:t>
            </a:r>
            <a:r>
              <a:rPr lang="en-GB" altLang="en-US" sz="2000" i="1" dirty="0">
                <a:solidFill>
                  <a:schemeClr val="bg1"/>
                </a:solidFill>
                <a:latin typeface="Verdana" panose="020B0604030504040204" pitchFamily="34" charset="0"/>
                <a:ea typeface="Verdana" panose="020B0604030504040204" pitchFamily="34" charset="0"/>
                <a:cs typeface="Verdana" panose="020B0604030504040204" pitchFamily="34" charset="0"/>
              </a:rPr>
              <a:t>of </a:t>
            </a:r>
            <a:r>
              <a:rPr lang="en-GB" altLang="en-US" sz="2000" i="1" dirty="0">
                <a:solidFill>
                  <a:schemeClr val="bg1"/>
                </a:solidFill>
                <a:latin typeface="Arial" charset="0"/>
              </a:rPr>
              <a:t>Southampton</a:t>
            </a:r>
          </a:p>
          <a:p>
            <a:endParaRPr lang="en-GB" dirty="0" smtClean="0"/>
          </a:p>
        </p:txBody>
      </p:sp>
      <p:grpSp>
        <p:nvGrpSpPr>
          <p:cNvPr id="4" name="Group 7"/>
          <p:cNvGrpSpPr>
            <a:grpSpLocks/>
          </p:cNvGrpSpPr>
          <p:nvPr/>
        </p:nvGrpSpPr>
        <p:grpSpPr bwMode="auto">
          <a:xfrm>
            <a:off x="179389" y="5949280"/>
            <a:ext cx="2016347" cy="682608"/>
            <a:chOff x="6228184" y="5661248"/>
            <a:chExt cx="2518682" cy="936048"/>
          </a:xfrm>
        </p:grpSpPr>
        <p:sp>
          <p:nvSpPr>
            <p:cNvPr id="5" name="Rectangle 6"/>
            <p:cNvSpPr>
              <a:spLocks noChangeArrowheads="1"/>
            </p:cNvSpPr>
            <p:nvPr/>
          </p:nvSpPr>
          <p:spPr bwMode="auto">
            <a:xfrm>
              <a:off x="6257328" y="5733256"/>
              <a:ext cx="2448272" cy="792088"/>
            </a:xfrm>
            <a:prstGeom prst="rect">
              <a:avLst/>
            </a:prstGeom>
            <a:solidFill>
              <a:schemeClr val="bg1"/>
            </a:solidFill>
            <a:ln w="12700" algn="ctr">
              <a:solidFill>
                <a:schemeClr val="accent2"/>
              </a:solidFill>
              <a:round/>
              <a:headEnd/>
              <a:tailEnd/>
            </a:ln>
          </p:spPr>
          <p:txBody>
            <a:bodyPr wrap="none" bIns="0">
              <a:spAutoFit/>
            </a:bodyPr>
            <a:lstStyle/>
            <a:p>
              <a:endParaRPr lang="en-US"/>
            </a:p>
          </p:txBody>
        </p:sp>
        <p:pic>
          <p:nvPicPr>
            <p:cNvPr id="6" name="Picture 5" descr="WG10-RGB-LEU.jpg.jpg"/>
            <p:cNvPicPr>
              <a:picLocks noChangeAspect="1"/>
            </p:cNvPicPr>
            <p:nvPr/>
          </p:nvPicPr>
          <p:blipFill>
            <a:blip r:embed="rId3" cstate="print">
              <a:clrChange>
                <a:clrFrom>
                  <a:srgbClr val="FFFCF9"/>
                </a:clrFrom>
                <a:clrTo>
                  <a:srgbClr val="FFFCF9">
                    <a:alpha val="0"/>
                  </a:srgbClr>
                </a:clrTo>
              </a:clrChange>
            </a:blip>
            <a:srcRect/>
            <a:stretch>
              <a:fillRect/>
            </a:stretch>
          </p:blipFill>
          <p:spPr bwMode="auto">
            <a:xfrm>
              <a:off x="6228184" y="5661248"/>
              <a:ext cx="2518682" cy="936048"/>
            </a:xfrm>
            <a:prstGeom prst="rect">
              <a:avLst/>
            </a:prstGeom>
            <a:noFill/>
            <a:ln w="9525">
              <a:noFill/>
              <a:miter lim="800000"/>
              <a:headEnd/>
              <a:tailEnd/>
            </a:ln>
          </p:spPr>
        </p:pic>
      </p:grpSp>
      <p:pic>
        <p:nvPicPr>
          <p:cNvPr id="7" name="Picture 6"/>
          <p:cNvPicPr>
            <a:picLocks noChangeAspect="1" noChangeArrowheads="1"/>
          </p:cNvPicPr>
          <p:nvPr/>
        </p:nvPicPr>
        <p:blipFill>
          <a:blip r:embed="rId4" cstate="print"/>
          <a:srcRect/>
          <a:stretch>
            <a:fillRect/>
          </a:stretch>
        </p:blipFill>
        <p:spPr bwMode="auto">
          <a:xfrm>
            <a:off x="6660232" y="6071118"/>
            <a:ext cx="2160240" cy="473269"/>
          </a:xfrm>
          <a:prstGeom prst="rect">
            <a:avLst/>
          </a:prstGeom>
          <a:noFill/>
          <a:ln w="9525">
            <a:noFill/>
            <a:miter lim="800000"/>
            <a:headEnd/>
            <a:tailEnd/>
          </a:ln>
        </p:spPr>
      </p:pic>
      <p:pic>
        <p:nvPicPr>
          <p:cNvPr id="9" name="Picture 58" descr="a&amp;hlogomed.gif"/>
          <p:cNvPicPr>
            <a:picLocks noChangeAspect="1"/>
          </p:cNvPicPr>
          <p:nvPr/>
        </p:nvPicPr>
        <p:blipFill>
          <a:blip r:embed="rId5" cstate="print"/>
          <a:srcRect/>
          <a:stretch>
            <a:fillRect/>
          </a:stretch>
        </p:blipFill>
        <p:spPr bwMode="auto">
          <a:xfrm>
            <a:off x="2699793" y="5865567"/>
            <a:ext cx="1728192" cy="713850"/>
          </a:xfrm>
          <a:prstGeom prst="rect">
            <a:avLst/>
          </a:prstGeom>
          <a:noFill/>
          <a:ln w="9525">
            <a:noFill/>
            <a:miter lim="800000"/>
            <a:headEnd/>
            <a:tailEnd/>
          </a:ln>
        </p:spPr>
      </p:pic>
      <p:pic>
        <p:nvPicPr>
          <p:cNvPr id="10" name="Picture 9" descr="HCS-logo colour.jpg"/>
          <p:cNvPicPr>
            <a:picLocks noChangeAspect="1"/>
          </p:cNvPicPr>
          <p:nvPr/>
        </p:nvPicPr>
        <p:blipFill>
          <a:blip r:embed="rId6" cstate="print"/>
          <a:stretch>
            <a:fillRect/>
          </a:stretch>
        </p:blipFill>
        <p:spPr>
          <a:xfrm>
            <a:off x="4932040" y="5949280"/>
            <a:ext cx="1329631" cy="771186"/>
          </a:xfrm>
          <a:prstGeom prst="rect">
            <a:avLst/>
          </a:prstGeom>
        </p:spPr>
      </p:pic>
    </p:spTree>
    <p:extLst>
      <p:ext uri="{BB962C8B-B14F-4D97-AF65-F5344CB8AC3E}">
        <p14:creationId xmlns:p14="http://schemas.microsoft.com/office/powerpoint/2010/main" val="2709386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25" name="Object 5"/>
          <p:cNvGraphicFramePr>
            <a:graphicFrameLocks noChangeAspect="1"/>
          </p:cNvGraphicFramePr>
          <p:nvPr>
            <p:extLst>
              <p:ext uri="{D42A27DB-BD31-4B8C-83A1-F6EECF244321}">
                <p14:modId xmlns:p14="http://schemas.microsoft.com/office/powerpoint/2010/main" val="153672975"/>
              </p:ext>
            </p:extLst>
          </p:nvPr>
        </p:nvGraphicFramePr>
        <p:xfrm>
          <a:off x="216024" y="230831"/>
          <a:ext cx="8840457" cy="6630343"/>
        </p:xfrm>
        <a:graphic>
          <a:graphicData uri="http://schemas.openxmlformats.org/presentationml/2006/ole">
            <mc:AlternateContent xmlns:mc="http://schemas.openxmlformats.org/markup-compatibility/2006">
              <mc:Choice xmlns:v="urn:schemas-microsoft-com:vml" Requires="v">
                <p:oleObj spid="_x0000_s4218" name="Slide" r:id="rId4" imgW="4572000" imgH="3429000" progId="PowerPoint.Slide.8">
                  <p:embed/>
                </p:oleObj>
              </mc:Choice>
              <mc:Fallback>
                <p:oleObj name="Slide" r:id="rId4" imgW="4572000" imgH="3429000"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024" y="230831"/>
                        <a:ext cx="8840457" cy="6630343"/>
                      </a:xfrm>
                      <a:prstGeom prst="rect">
                        <a:avLst/>
                      </a:prstGeom>
                      <a:noFill/>
                      <a:ln>
                        <a:noFill/>
                      </a:ln>
                      <a:effectLst/>
                      <a:extLst/>
                    </p:spPr>
                  </p:pic>
                </p:oleObj>
              </mc:Fallback>
            </mc:AlternateContent>
          </a:graphicData>
        </a:graphic>
      </p:graphicFrame>
      <p:sp>
        <p:nvSpPr>
          <p:cNvPr id="81926" name="Rectangle 6"/>
          <p:cNvSpPr>
            <a:spLocks noChangeArrowheads="1"/>
          </p:cNvSpPr>
          <p:nvPr/>
        </p:nvSpPr>
        <p:spPr bwMode="auto">
          <a:xfrm>
            <a:off x="1000472" y="87015"/>
            <a:ext cx="679064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GB" sz="2400" kern="0" dirty="0">
                <a:solidFill>
                  <a:srgbClr val="766A62"/>
                </a:solidFill>
                <a:latin typeface="Verdana"/>
              </a:rPr>
              <a:t>Results: </a:t>
            </a:r>
            <a:r>
              <a:rPr lang="en-GB" sz="2400" kern="0" dirty="0" smtClean="0">
                <a:solidFill>
                  <a:srgbClr val="766A62"/>
                </a:solidFill>
                <a:latin typeface="Verdana"/>
              </a:rPr>
              <a:t>social inequalities in grip strength</a:t>
            </a:r>
            <a:endParaRPr lang="en-GB" sz="2400" kern="0" dirty="0">
              <a:solidFill>
                <a:srgbClr val="766A62"/>
              </a:solidFill>
              <a:latin typeface="Verdana"/>
            </a:endParaRPr>
          </a:p>
        </p:txBody>
      </p:sp>
      <p:sp>
        <p:nvSpPr>
          <p:cNvPr id="81927" name="Text Box 7"/>
          <p:cNvSpPr txBox="1">
            <a:spLocks noChangeArrowheads="1"/>
          </p:cNvSpPr>
          <p:nvPr/>
        </p:nvSpPr>
        <p:spPr bwMode="auto">
          <a:xfrm>
            <a:off x="1600200" y="9144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400" i="1">
                <a:solidFill>
                  <a:schemeClr val="tx1"/>
                </a:solidFill>
                <a:latin typeface="Arial" charset="0"/>
              </a:rPr>
              <a:t>P&lt;0.001</a:t>
            </a:r>
          </a:p>
        </p:txBody>
      </p:sp>
      <p:sp>
        <p:nvSpPr>
          <p:cNvPr id="81928" name="Text Box 8"/>
          <p:cNvSpPr txBox="1">
            <a:spLocks noChangeArrowheads="1"/>
          </p:cNvSpPr>
          <p:nvPr/>
        </p:nvSpPr>
        <p:spPr bwMode="auto">
          <a:xfrm>
            <a:off x="1600200" y="41910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400" i="1">
                <a:solidFill>
                  <a:schemeClr val="tx1"/>
                </a:solidFill>
                <a:latin typeface="Arial" charset="0"/>
              </a:rPr>
              <a:t>P&lt;0.0001</a:t>
            </a:r>
          </a:p>
        </p:txBody>
      </p:sp>
      <p:sp>
        <p:nvSpPr>
          <p:cNvPr id="81929" name="Text Box 9"/>
          <p:cNvSpPr txBox="1">
            <a:spLocks noChangeArrowheads="1"/>
          </p:cNvSpPr>
          <p:nvPr/>
        </p:nvSpPr>
        <p:spPr bwMode="auto">
          <a:xfrm>
            <a:off x="5105400" y="41910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400" i="1">
                <a:solidFill>
                  <a:schemeClr val="tx1"/>
                </a:solidFill>
                <a:latin typeface="Arial" charset="0"/>
              </a:rPr>
              <a:t>P&lt;0.0001</a:t>
            </a:r>
          </a:p>
        </p:txBody>
      </p:sp>
      <p:sp>
        <p:nvSpPr>
          <p:cNvPr id="81930" name="Text Box 10"/>
          <p:cNvSpPr txBox="1">
            <a:spLocks noChangeArrowheads="1"/>
          </p:cNvSpPr>
          <p:nvPr/>
        </p:nvSpPr>
        <p:spPr bwMode="auto">
          <a:xfrm>
            <a:off x="5181600" y="9144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400" i="1">
                <a:solidFill>
                  <a:schemeClr val="tx1"/>
                </a:solidFill>
                <a:latin typeface="Arial" charset="0"/>
              </a:rPr>
              <a:t>P&lt;0.001</a:t>
            </a:r>
          </a:p>
        </p:txBody>
      </p:sp>
    </p:spTree>
    <p:extLst>
      <p:ext uri="{BB962C8B-B14F-4D97-AF65-F5344CB8AC3E}">
        <p14:creationId xmlns:p14="http://schemas.microsoft.com/office/powerpoint/2010/main" val="19054532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4690" name="Object 2"/>
          <p:cNvGraphicFramePr>
            <a:graphicFrameLocks noChangeAspect="1"/>
          </p:cNvGraphicFramePr>
          <p:nvPr/>
        </p:nvGraphicFramePr>
        <p:xfrm>
          <a:off x="0" y="3175"/>
          <a:ext cx="9144000" cy="6858000"/>
        </p:xfrm>
        <a:graphic>
          <a:graphicData uri="http://schemas.openxmlformats.org/presentationml/2006/ole">
            <mc:AlternateContent xmlns:mc="http://schemas.openxmlformats.org/markup-compatibility/2006">
              <mc:Choice xmlns:v="urn:schemas-microsoft-com:vml" Requires="v">
                <p:oleObj spid="_x0000_s6264" name="Slide" r:id="rId4" imgW="4572000" imgH="3429000" progId="PowerPoint.Slide.8">
                  <p:embed/>
                </p:oleObj>
              </mc:Choice>
              <mc:Fallback>
                <p:oleObj name="Slide" r:id="rId4" imgW="4572000" imgH="3429000"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4693" name="Line 5"/>
          <p:cNvSpPr>
            <a:spLocks noChangeShapeType="1"/>
          </p:cNvSpPr>
          <p:nvPr/>
        </p:nvSpPr>
        <p:spPr bwMode="auto">
          <a:xfrm>
            <a:off x="1447800" y="2590800"/>
            <a:ext cx="0" cy="1066800"/>
          </a:xfrm>
          <a:prstGeom prst="line">
            <a:avLst/>
          </a:prstGeom>
          <a:noFill/>
          <a:ln w="158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4694" name="Text Box 6"/>
          <p:cNvSpPr txBox="1">
            <a:spLocks noChangeArrowheads="1"/>
          </p:cNvSpPr>
          <p:nvPr/>
        </p:nvSpPr>
        <p:spPr bwMode="auto">
          <a:xfrm>
            <a:off x="1143000" y="2224088"/>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800">
                <a:solidFill>
                  <a:srgbClr val="008000"/>
                </a:solidFill>
                <a:latin typeface="Arial" charset="0"/>
              </a:rPr>
              <a:t>40kg</a:t>
            </a:r>
          </a:p>
        </p:txBody>
      </p:sp>
      <p:sp>
        <p:nvSpPr>
          <p:cNvPr id="114695" name="Text Box 7"/>
          <p:cNvSpPr txBox="1">
            <a:spLocks noChangeArrowheads="1"/>
          </p:cNvSpPr>
          <p:nvPr/>
        </p:nvSpPr>
        <p:spPr bwMode="auto">
          <a:xfrm>
            <a:off x="3429000" y="13716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800">
                <a:solidFill>
                  <a:srgbClr val="008000"/>
                </a:solidFill>
                <a:latin typeface="Arial" charset="0"/>
              </a:rPr>
              <a:t>46kg</a:t>
            </a:r>
          </a:p>
        </p:txBody>
      </p:sp>
      <p:sp>
        <p:nvSpPr>
          <p:cNvPr id="114696" name="Line 8"/>
          <p:cNvSpPr>
            <a:spLocks noChangeShapeType="1"/>
          </p:cNvSpPr>
          <p:nvPr/>
        </p:nvSpPr>
        <p:spPr bwMode="auto">
          <a:xfrm>
            <a:off x="3657600" y="1752600"/>
            <a:ext cx="0" cy="533400"/>
          </a:xfrm>
          <a:prstGeom prst="line">
            <a:avLst/>
          </a:prstGeom>
          <a:noFill/>
          <a:ln w="158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4697" name="Line 9"/>
          <p:cNvSpPr>
            <a:spLocks noChangeShapeType="1"/>
          </p:cNvSpPr>
          <p:nvPr/>
        </p:nvSpPr>
        <p:spPr bwMode="auto">
          <a:xfrm>
            <a:off x="5638800" y="2971800"/>
            <a:ext cx="0" cy="1066800"/>
          </a:xfrm>
          <a:prstGeom prst="line">
            <a:avLst/>
          </a:prstGeom>
          <a:noFill/>
          <a:ln w="158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4698" name="Text Box 10"/>
          <p:cNvSpPr txBox="1">
            <a:spLocks noChangeArrowheads="1"/>
          </p:cNvSpPr>
          <p:nvPr/>
        </p:nvSpPr>
        <p:spPr bwMode="auto">
          <a:xfrm>
            <a:off x="5334000" y="2605088"/>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800">
                <a:solidFill>
                  <a:srgbClr val="008000"/>
                </a:solidFill>
                <a:latin typeface="Arial" charset="0"/>
              </a:rPr>
              <a:t>24kg</a:t>
            </a:r>
          </a:p>
        </p:txBody>
      </p:sp>
      <p:sp>
        <p:nvSpPr>
          <p:cNvPr id="114699" name="Line 11"/>
          <p:cNvSpPr>
            <a:spLocks noChangeShapeType="1"/>
          </p:cNvSpPr>
          <p:nvPr/>
        </p:nvSpPr>
        <p:spPr bwMode="auto">
          <a:xfrm>
            <a:off x="7848600" y="2286000"/>
            <a:ext cx="0" cy="533400"/>
          </a:xfrm>
          <a:prstGeom prst="line">
            <a:avLst/>
          </a:prstGeom>
          <a:noFill/>
          <a:ln w="158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4700" name="Text Box 12"/>
          <p:cNvSpPr txBox="1">
            <a:spLocks noChangeArrowheads="1"/>
          </p:cNvSpPr>
          <p:nvPr/>
        </p:nvSpPr>
        <p:spPr bwMode="auto">
          <a:xfrm>
            <a:off x="7543800" y="1919288"/>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800">
                <a:solidFill>
                  <a:srgbClr val="008000"/>
                </a:solidFill>
                <a:latin typeface="Arial" charset="0"/>
              </a:rPr>
              <a:t>27kg</a:t>
            </a:r>
          </a:p>
        </p:txBody>
      </p:sp>
      <p:sp>
        <p:nvSpPr>
          <p:cNvPr id="114702" name="Line 14"/>
          <p:cNvSpPr>
            <a:spLocks noChangeShapeType="1"/>
          </p:cNvSpPr>
          <p:nvPr/>
        </p:nvSpPr>
        <p:spPr bwMode="auto">
          <a:xfrm>
            <a:off x="7805738" y="2995613"/>
            <a:ext cx="85725"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4703" name="Line 15"/>
          <p:cNvSpPr>
            <a:spLocks noChangeShapeType="1"/>
          </p:cNvSpPr>
          <p:nvPr/>
        </p:nvSpPr>
        <p:spPr bwMode="auto">
          <a:xfrm>
            <a:off x="6486525" y="3619500"/>
            <a:ext cx="85725"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4704" name="Line 16"/>
          <p:cNvSpPr>
            <a:spLocks noChangeShapeType="1"/>
          </p:cNvSpPr>
          <p:nvPr/>
        </p:nvSpPr>
        <p:spPr bwMode="auto">
          <a:xfrm>
            <a:off x="5153025" y="3629025"/>
            <a:ext cx="85725"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4705" name="Line 17"/>
          <p:cNvSpPr>
            <a:spLocks noChangeShapeType="1"/>
          </p:cNvSpPr>
          <p:nvPr/>
        </p:nvSpPr>
        <p:spPr bwMode="auto">
          <a:xfrm>
            <a:off x="5605463" y="4138613"/>
            <a:ext cx="85725"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 name="Rectangle 6"/>
          <p:cNvSpPr>
            <a:spLocks noChangeArrowheads="1"/>
          </p:cNvSpPr>
          <p:nvPr/>
        </p:nvSpPr>
        <p:spPr bwMode="auto">
          <a:xfrm>
            <a:off x="1000472" y="231031"/>
            <a:ext cx="679064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GB" sz="2400" kern="0" dirty="0">
                <a:solidFill>
                  <a:srgbClr val="766A62"/>
                </a:solidFill>
                <a:latin typeface="Verdana"/>
              </a:rPr>
              <a:t>Results: </a:t>
            </a:r>
            <a:r>
              <a:rPr lang="en-GB" sz="2400" kern="0" dirty="0" smtClean="0">
                <a:solidFill>
                  <a:srgbClr val="766A62"/>
                </a:solidFill>
                <a:latin typeface="Verdana"/>
              </a:rPr>
              <a:t>social inequalities in grip strength</a:t>
            </a:r>
            <a:endParaRPr lang="en-GB" sz="2400" kern="0" dirty="0">
              <a:solidFill>
                <a:srgbClr val="766A62"/>
              </a:solidFill>
              <a:latin typeface="Verdana"/>
            </a:endParaRPr>
          </a:p>
        </p:txBody>
      </p:sp>
      <p:sp>
        <p:nvSpPr>
          <p:cNvPr id="18" name="Text Box 7"/>
          <p:cNvSpPr txBox="1">
            <a:spLocks noChangeArrowheads="1"/>
          </p:cNvSpPr>
          <p:nvPr/>
        </p:nvSpPr>
        <p:spPr bwMode="auto">
          <a:xfrm>
            <a:off x="0" y="6416675"/>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200" dirty="0">
                <a:solidFill>
                  <a:schemeClr val="tx1"/>
                </a:solidFill>
                <a:latin typeface="Verdana" pitchFamily="34" charset="0"/>
                <a:ea typeface="Verdana" pitchFamily="34" charset="0"/>
                <a:cs typeface="Verdana" pitchFamily="34" charset="0"/>
              </a:rPr>
              <a:t>Fully adjusted p-values: p=0.02 for housing tenure and p=0.03 for car availability in men; p=0.004 for housing tenure and p=0.002 for cars in women</a:t>
            </a:r>
          </a:p>
        </p:txBody>
      </p:sp>
    </p:spTree>
    <p:extLst>
      <p:ext uri="{BB962C8B-B14F-4D97-AF65-F5344CB8AC3E}">
        <p14:creationId xmlns:p14="http://schemas.microsoft.com/office/powerpoint/2010/main" val="303871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622" name="Object 14"/>
          <p:cNvGraphicFramePr>
            <a:graphicFrameLocks noChangeAspect="1"/>
          </p:cNvGraphicFramePr>
          <p:nvPr/>
        </p:nvGraphicFramePr>
        <p:xfrm>
          <a:off x="0" y="3175"/>
          <a:ext cx="9144000" cy="6858000"/>
        </p:xfrm>
        <a:graphic>
          <a:graphicData uri="http://schemas.openxmlformats.org/presentationml/2006/ole">
            <mc:AlternateContent xmlns:mc="http://schemas.openxmlformats.org/markup-compatibility/2006">
              <mc:Choice xmlns:v="urn:schemas-microsoft-com:vml" Requires="v">
                <p:oleObj spid="_x0000_s7288" name="Slide" r:id="rId4" imgW="4572000" imgH="3429000" progId="PowerPoint.Slide.8">
                  <p:embed/>
                </p:oleObj>
              </mc:Choice>
              <mc:Fallback>
                <p:oleObj name="Slide" r:id="rId4" imgW="4572000" imgH="3429000"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8624" name="Text Box 16"/>
          <p:cNvSpPr txBox="1">
            <a:spLocks noChangeArrowheads="1"/>
          </p:cNvSpPr>
          <p:nvPr/>
        </p:nvSpPr>
        <p:spPr bwMode="auto">
          <a:xfrm>
            <a:off x="0" y="6113463"/>
            <a:ext cx="8839200"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400">
                <a:solidFill>
                  <a:schemeClr val="tx1"/>
                </a:solidFill>
                <a:latin typeface="Arial" charset="0"/>
              </a:rPr>
              <a:t>Poor PF defined as a score in the lowest fifth of the sex-specific distribution (&lt;=75 for men; &lt;=60 for women). Fully adjusted p-values: p=0.003 for housing tenure and p&lt;0.001 for car availability in men; p=0.12 for housing tenure and p=0.05 for cars in women</a:t>
            </a:r>
          </a:p>
          <a:p>
            <a:pPr>
              <a:spcBef>
                <a:spcPct val="50000"/>
              </a:spcBef>
            </a:pPr>
            <a:endParaRPr lang="en-GB" sz="1400">
              <a:solidFill>
                <a:schemeClr val="tx1"/>
              </a:solidFill>
              <a:latin typeface="Arial" charset="0"/>
            </a:endParaRPr>
          </a:p>
        </p:txBody>
      </p:sp>
      <p:sp>
        <p:nvSpPr>
          <p:cNvPr id="68626" name="Line 18"/>
          <p:cNvSpPr>
            <a:spLocks noChangeShapeType="1"/>
          </p:cNvSpPr>
          <p:nvPr/>
        </p:nvSpPr>
        <p:spPr bwMode="auto">
          <a:xfrm>
            <a:off x="1524000" y="1219200"/>
            <a:ext cx="0" cy="533400"/>
          </a:xfrm>
          <a:prstGeom prst="line">
            <a:avLst/>
          </a:prstGeom>
          <a:noFill/>
          <a:ln w="158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8627" name="Text Box 19"/>
          <p:cNvSpPr txBox="1">
            <a:spLocks noChangeArrowheads="1"/>
          </p:cNvSpPr>
          <p:nvPr/>
        </p:nvSpPr>
        <p:spPr bwMode="auto">
          <a:xfrm>
            <a:off x="1219200" y="9144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800" dirty="0">
                <a:solidFill>
                  <a:srgbClr val="008000"/>
                </a:solidFill>
                <a:latin typeface="Arial" charset="0"/>
              </a:rPr>
              <a:t>52%</a:t>
            </a:r>
          </a:p>
        </p:txBody>
      </p:sp>
      <p:sp>
        <p:nvSpPr>
          <p:cNvPr id="68628" name="Line 20"/>
          <p:cNvSpPr>
            <a:spLocks noChangeShapeType="1"/>
          </p:cNvSpPr>
          <p:nvPr/>
        </p:nvSpPr>
        <p:spPr bwMode="auto">
          <a:xfrm>
            <a:off x="3733800" y="3048000"/>
            <a:ext cx="0" cy="533400"/>
          </a:xfrm>
          <a:prstGeom prst="line">
            <a:avLst/>
          </a:prstGeom>
          <a:noFill/>
          <a:ln w="158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8629" name="Text Box 21"/>
          <p:cNvSpPr txBox="1">
            <a:spLocks noChangeArrowheads="1"/>
          </p:cNvSpPr>
          <p:nvPr/>
        </p:nvSpPr>
        <p:spPr bwMode="auto">
          <a:xfrm>
            <a:off x="3429000" y="27432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800">
                <a:solidFill>
                  <a:srgbClr val="008000"/>
                </a:solidFill>
                <a:latin typeface="Arial" charset="0"/>
              </a:rPr>
              <a:t>14%</a:t>
            </a:r>
          </a:p>
        </p:txBody>
      </p:sp>
      <p:sp>
        <p:nvSpPr>
          <p:cNvPr id="68630" name="Line 22"/>
          <p:cNvSpPr>
            <a:spLocks noChangeShapeType="1"/>
          </p:cNvSpPr>
          <p:nvPr/>
        </p:nvSpPr>
        <p:spPr bwMode="auto">
          <a:xfrm>
            <a:off x="5715000" y="2362200"/>
            <a:ext cx="0" cy="533400"/>
          </a:xfrm>
          <a:prstGeom prst="line">
            <a:avLst/>
          </a:prstGeom>
          <a:noFill/>
          <a:ln w="158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8631" name="Line 23"/>
          <p:cNvSpPr>
            <a:spLocks noChangeShapeType="1"/>
          </p:cNvSpPr>
          <p:nvPr/>
        </p:nvSpPr>
        <p:spPr bwMode="auto">
          <a:xfrm>
            <a:off x="7848600" y="3048000"/>
            <a:ext cx="0" cy="533400"/>
          </a:xfrm>
          <a:prstGeom prst="line">
            <a:avLst/>
          </a:prstGeom>
          <a:noFill/>
          <a:ln w="158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8632" name="Text Box 24"/>
          <p:cNvSpPr txBox="1">
            <a:spLocks noChangeArrowheads="1"/>
          </p:cNvSpPr>
          <p:nvPr/>
        </p:nvSpPr>
        <p:spPr bwMode="auto">
          <a:xfrm>
            <a:off x="5410200" y="1995488"/>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800" dirty="0">
                <a:solidFill>
                  <a:srgbClr val="008000"/>
                </a:solidFill>
                <a:latin typeface="Arial" charset="0"/>
              </a:rPr>
              <a:t>42%</a:t>
            </a:r>
          </a:p>
        </p:txBody>
      </p:sp>
      <p:sp>
        <p:nvSpPr>
          <p:cNvPr id="68633" name="Text Box 25"/>
          <p:cNvSpPr txBox="1">
            <a:spLocks noChangeArrowheads="1"/>
          </p:cNvSpPr>
          <p:nvPr/>
        </p:nvSpPr>
        <p:spPr bwMode="auto">
          <a:xfrm>
            <a:off x="7543800" y="27432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800" dirty="0">
                <a:solidFill>
                  <a:srgbClr val="008000"/>
                </a:solidFill>
                <a:latin typeface="Arial" charset="0"/>
              </a:rPr>
              <a:t>15%</a:t>
            </a:r>
          </a:p>
        </p:txBody>
      </p:sp>
      <p:sp>
        <p:nvSpPr>
          <p:cNvPr id="68634" name="Line 26"/>
          <p:cNvSpPr>
            <a:spLocks noChangeShapeType="1"/>
          </p:cNvSpPr>
          <p:nvPr/>
        </p:nvSpPr>
        <p:spPr bwMode="auto">
          <a:xfrm>
            <a:off x="5224463" y="3529013"/>
            <a:ext cx="85725"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8635" name="Line 27"/>
          <p:cNvSpPr>
            <a:spLocks noChangeShapeType="1"/>
          </p:cNvSpPr>
          <p:nvPr/>
        </p:nvSpPr>
        <p:spPr bwMode="auto">
          <a:xfrm>
            <a:off x="6534150" y="3224213"/>
            <a:ext cx="85725"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8636" name="Line 28"/>
          <p:cNvSpPr>
            <a:spLocks noChangeShapeType="1"/>
          </p:cNvSpPr>
          <p:nvPr/>
        </p:nvSpPr>
        <p:spPr bwMode="auto">
          <a:xfrm>
            <a:off x="5657850" y="2990850"/>
            <a:ext cx="85725"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8637" name="Line 29"/>
          <p:cNvSpPr>
            <a:spLocks noChangeShapeType="1"/>
          </p:cNvSpPr>
          <p:nvPr/>
        </p:nvSpPr>
        <p:spPr bwMode="auto">
          <a:xfrm>
            <a:off x="7839075" y="3657600"/>
            <a:ext cx="85725"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 name="Rectangle 6"/>
          <p:cNvSpPr>
            <a:spLocks noChangeArrowheads="1"/>
          </p:cNvSpPr>
          <p:nvPr/>
        </p:nvSpPr>
        <p:spPr bwMode="auto">
          <a:xfrm>
            <a:off x="694695" y="231031"/>
            <a:ext cx="78566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GB" sz="2400" kern="0" dirty="0">
                <a:solidFill>
                  <a:srgbClr val="766A62"/>
                </a:solidFill>
                <a:latin typeface="Verdana"/>
              </a:rPr>
              <a:t>Results: </a:t>
            </a:r>
            <a:r>
              <a:rPr lang="en-GB" sz="2400" kern="0" dirty="0" smtClean="0">
                <a:solidFill>
                  <a:srgbClr val="766A62"/>
                </a:solidFill>
                <a:latin typeface="Verdana"/>
              </a:rPr>
              <a:t>social inequalities in physical functioning</a:t>
            </a:r>
            <a:endParaRPr lang="en-GB" sz="2400" kern="0" dirty="0">
              <a:solidFill>
                <a:srgbClr val="766A62"/>
              </a:solidFill>
              <a:latin typeface="Verdana"/>
            </a:endParaRPr>
          </a:p>
        </p:txBody>
      </p:sp>
    </p:spTree>
    <p:extLst>
      <p:ext uri="{BB962C8B-B14F-4D97-AF65-F5344CB8AC3E}">
        <p14:creationId xmlns:p14="http://schemas.microsoft.com/office/powerpoint/2010/main" val="17309491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6" name="Rectangle 6"/>
          <p:cNvSpPr>
            <a:spLocks noChangeArrowheads="1"/>
          </p:cNvSpPr>
          <p:nvPr/>
        </p:nvSpPr>
        <p:spPr bwMode="auto">
          <a:xfrm>
            <a:off x="642647" y="241484"/>
            <a:ext cx="760176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GB" sz="2800" kern="0" dirty="0">
                <a:solidFill>
                  <a:srgbClr val="766A62"/>
                </a:solidFill>
                <a:latin typeface="Verdana"/>
              </a:rPr>
              <a:t>Results: </a:t>
            </a:r>
            <a:r>
              <a:rPr lang="en-GB" sz="2800" kern="0" dirty="0" smtClean="0">
                <a:solidFill>
                  <a:srgbClr val="766A62"/>
                </a:solidFill>
                <a:latin typeface="Verdana"/>
              </a:rPr>
              <a:t>social inequalities in Fried frailty</a:t>
            </a:r>
            <a:endParaRPr lang="en-GB" sz="2800" kern="0" dirty="0">
              <a:solidFill>
                <a:srgbClr val="766A62"/>
              </a:solidFill>
              <a:latin typeface="Verdana"/>
            </a:endParaRPr>
          </a:p>
        </p:txBody>
      </p:sp>
      <p:grpSp>
        <p:nvGrpSpPr>
          <p:cNvPr id="17" name="Group 16"/>
          <p:cNvGrpSpPr/>
          <p:nvPr/>
        </p:nvGrpSpPr>
        <p:grpSpPr>
          <a:xfrm>
            <a:off x="251519" y="827420"/>
            <a:ext cx="9289033" cy="5841940"/>
            <a:chOff x="251519" y="827420"/>
            <a:chExt cx="9289033" cy="5841940"/>
          </a:xfrm>
        </p:grpSpPr>
        <p:sp>
          <p:nvSpPr>
            <p:cNvPr id="9" name="TextBox 8"/>
            <p:cNvSpPr txBox="1"/>
            <p:nvPr/>
          </p:nvSpPr>
          <p:spPr>
            <a:xfrm>
              <a:off x="4644008" y="5445224"/>
              <a:ext cx="4752527" cy="646331"/>
            </a:xfrm>
            <a:prstGeom prst="rect">
              <a:avLst/>
            </a:prstGeom>
            <a:noFill/>
          </p:spPr>
          <p:txBody>
            <a:bodyPr wrap="square" rtlCol="0">
              <a:spAutoFit/>
            </a:bodyPr>
            <a:lstStyle/>
            <a:p>
              <a:pPr algn="ctr"/>
              <a:r>
                <a:rPr lang="en-GB" dirty="0" smtClean="0">
                  <a:latin typeface="Verdana" pitchFamily="34" charset="0"/>
                </a:rPr>
                <a:t>Home</a:t>
              </a:r>
            </a:p>
            <a:p>
              <a:pPr algn="ctr"/>
              <a:r>
                <a:rPr lang="en-GB" dirty="0" smtClean="0">
                  <a:latin typeface="Verdana" pitchFamily="34" charset="0"/>
                </a:rPr>
                <a:t>ownership</a:t>
              </a:r>
              <a:endParaRPr lang="en-GB" dirty="0">
                <a:latin typeface="Verdana" pitchFamily="34" charset="0"/>
              </a:endParaRPr>
            </a:p>
          </p:txBody>
        </p:sp>
        <p:grpSp>
          <p:nvGrpSpPr>
            <p:cNvPr id="16" name="Group 15"/>
            <p:cNvGrpSpPr/>
            <p:nvPr/>
          </p:nvGrpSpPr>
          <p:grpSpPr>
            <a:xfrm>
              <a:off x="251519" y="827420"/>
              <a:ext cx="9289033" cy="5841940"/>
              <a:chOff x="323528" y="980728"/>
              <a:chExt cx="9289033" cy="5841940"/>
            </a:xfrm>
          </p:grpSpPr>
          <p:sp>
            <p:nvSpPr>
              <p:cNvPr id="8" name="TextBox 7"/>
              <p:cNvSpPr txBox="1"/>
              <p:nvPr/>
            </p:nvSpPr>
            <p:spPr>
              <a:xfrm>
                <a:off x="6588224" y="6453336"/>
                <a:ext cx="3024337" cy="369332"/>
              </a:xfrm>
              <a:prstGeom prst="rect">
                <a:avLst/>
              </a:prstGeom>
              <a:noFill/>
            </p:spPr>
            <p:txBody>
              <a:bodyPr wrap="square" rtlCol="0">
                <a:spAutoFit/>
              </a:bodyPr>
              <a:lstStyle/>
              <a:p>
                <a:r>
                  <a:rPr lang="en-GB" dirty="0" smtClean="0"/>
                  <a:t>       </a:t>
                </a:r>
                <a:r>
                  <a:rPr lang="en-GB" sz="1600" dirty="0" smtClean="0">
                    <a:latin typeface="Verdana" pitchFamily="34" charset="0"/>
                    <a:ea typeface="Verdana" pitchFamily="34" charset="0"/>
                    <a:cs typeface="Verdana" pitchFamily="34" charset="0"/>
                  </a:rPr>
                  <a:t>Men      Women</a:t>
                </a:r>
                <a:endParaRPr lang="en-GB" sz="1600" dirty="0">
                  <a:latin typeface="Verdana" pitchFamily="34" charset="0"/>
                  <a:ea typeface="Verdana" pitchFamily="34" charset="0"/>
                  <a:cs typeface="Verdana" pitchFamily="34" charset="0"/>
                </a:endParaRPr>
              </a:p>
            </p:txBody>
          </p:sp>
          <p:grpSp>
            <p:nvGrpSpPr>
              <p:cNvPr id="15" name="Group 14"/>
              <p:cNvGrpSpPr/>
              <p:nvPr/>
            </p:nvGrpSpPr>
            <p:grpSpPr>
              <a:xfrm>
                <a:off x="323528" y="980728"/>
                <a:ext cx="8351620" cy="5760616"/>
                <a:chOff x="251521" y="980728"/>
                <a:chExt cx="8351620" cy="5760616"/>
              </a:xfrm>
            </p:grpSpPr>
            <p:graphicFrame>
              <p:nvGraphicFramePr>
                <p:cNvPr id="4" name="Chart 3"/>
                <p:cNvGraphicFramePr>
                  <a:graphicFrameLocks/>
                </p:cNvGraphicFramePr>
                <p:nvPr>
                  <p:extLst>
                    <p:ext uri="{D42A27DB-BD31-4B8C-83A1-F6EECF244321}">
                      <p14:modId xmlns:p14="http://schemas.microsoft.com/office/powerpoint/2010/main" val="3223550436"/>
                    </p:ext>
                  </p:extLst>
                </p:nvPr>
              </p:nvGraphicFramePr>
              <p:xfrm>
                <a:off x="683568" y="980728"/>
                <a:ext cx="4320000" cy="46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361419001"/>
                    </p:ext>
                  </p:extLst>
                </p:nvPr>
              </p:nvGraphicFramePr>
              <p:xfrm>
                <a:off x="5148064" y="1124744"/>
                <a:ext cx="3455077" cy="468000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rot="-5400000">
                  <a:off x="-565184" y="2805545"/>
                  <a:ext cx="2033520" cy="400110"/>
                </a:xfrm>
                <a:prstGeom prst="rect">
                  <a:avLst/>
                </a:prstGeom>
                <a:noFill/>
              </p:spPr>
              <p:txBody>
                <a:bodyPr wrap="square" rtlCol="0">
                  <a:spAutoFit/>
                </a:bodyPr>
                <a:lstStyle/>
                <a:p>
                  <a:r>
                    <a:rPr lang="en-GB" sz="2000" dirty="0" smtClean="0">
                      <a:latin typeface="Verdana" pitchFamily="34" charset="0"/>
                      <a:ea typeface="Verdana" pitchFamily="34" charset="0"/>
                      <a:cs typeface="Verdana" pitchFamily="34" charset="0"/>
                    </a:rPr>
                    <a:t>% Frail</a:t>
                  </a:r>
                  <a:endParaRPr lang="en-GB" sz="2000" dirty="0">
                    <a:latin typeface="Verdana" pitchFamily="34" charset="0"/>
                    <a:ea typeface="Verdana" pitchFamily="34" charset="0"/>
                    <a:cs typeface="Verdana" pitchFamily="34" charset="0"/>
                  </a:endParaRPr>
                </a:p>
              </p:txBody>
            </p:sp>
            <p:sp>
              <p:nvSpPr>
                <p:cNvPr id="3" name="TextBox 2"/>
                <p:cNvSpPr txBox="1"/>
                <p:nvPr/>
              </p:nvSpPr>
              <p:spPr>
                <a:xfrm>
                  <a:off x="683568" y="5589240"/>
                  <a:ext cx="4752527" cy="646331"/>
                </a:xfrm>
                <a:prstGeom prst="rect">
                  <a:avLst/>
                </a:prstGeom>
                <a:noFill/>
              </p:spPr>
              <p:txBody>
                <a:bodyPr wrap="square" rtlCol="0">
                  <a:spAutoFit/>
                </a:bodyPr>
                <a:lstStyle/>
                <a:p>
                  <a:pPr algn="ctr"/>
                  <a:r>
                    <a:rPr lang="en-GB" dirty="0" smtClean="0">
                      <a:latin typeface="Verdana" pitchFamily="34" charset="0"/>
                    </a:rPr>
                    <a:t>Number of cars available</a:t>
                  </a:r>
                </a:p>
                <a:p>
                  <a:pPr algn="ctr"/>
                  <a:r>
                    <a:rPr lang="en-GB" dirty="0" smtClean="0">
                      <a:latin typeface="Verdana" pitchFamily="34" charset="0"/>
                    </a:rPr>
                    <a:t> for </a:t>
                  </a:r>
                  <a:r>
                    <a:rPr lang="en-GB" dirty="0" smtClean="0">
                      <a:latin typeface="Verdana" pitchFamily="34" charset="0"/>
                      <a:ea typeface="Verdana" pitchFamily="34" charset="0"/>
                      <a:cs typeface="Verdana" pitchFamily="34" charset="0"/>
                    </a:rPr>
                    <a:t>household</a:t>
                  </a:r>
                  <a:r>
                    <a:rPr lang="en-GB" dirty="0" smtClean="0">
                      <a:latin typeface="Verdana" pitchFamily="34" charset="0"/>
                    </a:rPr>
                    <a:t> use</a:t>
                  </a:r>
                  <a:endParaRPr lang="en-GB" dirty="0">
                    <a:latin typeface="Verdana" pitchFamily="34" charset="0"/>
                  </a:endParaRPr>
                </a:p>
              </p:txBody>
            </p:sp>
            <p:sp>
              <p:nvSpPr>
                <p:cNvPr id="10" name="Rectangle 9"/>
                <p:cNvSpPr/>
                <p:nvPr/>
              </p:nvSpPr>
              <p:spPr>
                <a:xfrm>
                  <a:off x="6732240" y="6525344"/>
                  <a:ext cx="180000" cy="2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7524330" y="6525344"/>
                  <a:ext cx="216000" cy="216000"/>
                </a:xfrm>
                <a:prstGeom prst="rect">
                  <a:avLst/>
                </a:prstGeom>
                <a:solidFill>
                  <a:srgbClr val="FB7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2483768" y="1698940"/>
                  <a:ext cx="2200059" cy="523220"/>
                </a:xfrm>
                <a:prstGeom prst="rect">
                  <a:avLst/>
                </a:prstGeom>
                <a:noFill/>
              </p:spPr>
              <p:txBody>
                <a:bodyPr wrap="square" rtlCol="0">
                  <a:spAutoFit/>
                </a:bodyPr>
                <a:lstStyle/>
                <a:p>
                  <a:r>
                    <a:rPr lang="en-GB" sz="1400" i="1" dirty="0" smtClean="0">
                      <a:latin typeface="Verdana" pitchFamily="34" charset="0"/>
                      <a:ea typeface="Verdana" pitchFamily="34" charset="0"/>
                      <a:cs typeface="Verdana" pitchFamily="34" charset="0"/>
                    </a:rPr>
                    <a:t>p=0.01 men</a:t>
                  </a:r>
                </a:p>
                <a:p>
                  <a:r>
                    <a:rPr lang="en-GB" sz="1400" i="1" dirty="0" smtClean="0">
                      <a:latin typeface="Verdana" pitchFamily="34" charset="0"/>
                      <a:ea typeface="Verdana" pitchFamily="34" charset="0"/>
                      <a:cs typeface="Verdana" pitchFamily="34" charset="0"/>
                    </a:rPr>
                    <a:t>p=0.16 women</a:t>
                  </a:r>
                  <a:endParaRPr lang="en-GB" sz="1400" i="1" dirty="0">
                    <a:latin typeface="Verdana" pitchFamily="34" charset="0"/>
                    <a:ea typeface="Verdana" pitchFamily="34" charset="0"/>
                    <a:cs typeface="Verdana" pitchFamily="34" charset="0"/>
                  </a:endParaRPr>
                </a:p>
              </p:txBody>
            </p:sp>
            <p:sp>
              <p:nvSpPr>
                <p:cNvPr id="14" name="TextBox 13"/>
                <p:cNvSpPr txBox="1"/>
                <p:nvPr/>
              </p:nvSpPr>
              <p:spPr>
                <a:xfrm>
                  <a:off x="6084168" y="1698940"/>
                  <a:ext cx="2200059" cy="523220"/>
                </a:xfrm>
                <a:prstGeom prst="rect">
                  <a:avLst/>
                </a:prstGeom>
                <a:noFill/>
              </p:spPr>
              <p:txBody>
                <a:bodyPr wrap="square" rtlCol="0">
                  <a:spAutoFit/>
                </a:bodyPr>
                <a:lstStyle/>
                <a:p>
                  <a:r>
                    <a:rPr lang="en-GB" sz="1400" i="1" dirty="0" smtClean="0">
                      <a:latin typeface="Verdana" pitchFamily="34" charset="0"/>
                      <a:ea typeface="Verdana" pitchFamily="34" charset="0"/>
                      <a:cs typeface="Verdana" pitchFamily="34" charset="0"/>
                    </a:rPr>
                    <a:t>p=0.05 men</a:t>
                  </a:r>
                </a:p>
                <a:p>
                  <a:r>
                    <a:rPr lang="en-GB" sz="1400" i="1" dirty="0" smtClean="0">
                      <a:latin typeface="Verdana" pitchFamily="34" charset="0"/>
                      <a:ea typeface="Verdana" pitchFamily="34" charset="0"/>
                      <a:cs typeface="Verdana" pitchFamily="34" charset="0"/>
                    </a:rPr>
                    <a:t>p=0.02 women</a:t>
                  </a:r>
                  <a:endParaRPr lang="en-GB" sz="1400" i="1" dirty="0">
                    <a:latin typeface="Verdana" pitchFamily="34" charset="0"/>
                    <a:ea typeface="Verdana" pitchFamily="34" charset="0"/>
                    <a:cs typeface="Verdana" pitchFamily="34" charset="0"/>
                  </a:endParaRPr>
                </a:p>
              </p:txBody>
            </p:sp>
          </p:grpSp>
        </p:grpSp>
      </p:grpSp>
    </p:spTree>
    <p:extLst>
      <p:ext uri="{BB962C8B-B14F-4D97-AF65-F5344CB8AC3E}">
        <p14:creationId xmlns:p14="http://schemas.microsoft.com/office/powerpoint/2010/main" val="42366188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381000" y="908050"/>
            <a:ext cx="8534400" cy="2177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5000"/>
              </a:lnSpc>
              <a:spcBef>
                <a:spcPct val="20000"/>
              </a:spcBef>
              <a:buFontTx/>
              <a:buChar char="•"/>
            </a:pPr>
            <a:r>
              <a:rPr lang="en-GB" sz="2000" dirty="0" smtClean="0">
                <a:latin typeface="Verdana" pitchFamily="34" charset="0"/>
                <a:ea typeface="Verdana" pitchFamily="34" charset="0"/>
                <a:cs typeface="Verdana" pitchFamily="34" charset="0"/>
              </a:rPr>
              <a:t> </a:t>
            </a:r>
            <a:r>
              <a:rPr lang="en-GB" sz="2000" dirty="0">
                <a:latin typeface="Verdana" pitchFamily="34" charset="0"/>
                <a:ea typeface="Verdana" pitchFamily="34" charset="0"/>
                <a:cs typeface="Verdana" pitchFamily="34" charset="0"/>
              </a:rPr>
              <a:t> Recap: we have </a:t>
            </a:r>
            <a:r>
              <a:rPr lang="en-GB" sz="2000" dirty="0" smtClean="0">
                <a:latin typeface="Verdana" pitchFamily="34" charset="0"/>
                <a:ea typeface="Verdana" pitchFamily="34" charset="0"/>
                <a:cs typeface="Verdana" pitchFamily="34" charset="0"/>
              </a:rPr>
              <a:t>identified </a:t>
            </a:r>
            <a:r>
              <a:rPr lang="en-GB" sz="2000" dirty="0">
                <a:latin typeface="Verdana" pitchFamily="34" charset="0"/>
                <a:ea typeface="Verdana" pitchFamily="34" charset="0"/>
                <a:cs typeface="Verdana" pitchFamily="34" charset="0"/>
              </a:rPr>
              <a:t>a specific pattern of evidence for social inequalities in muscle, but not bone, based aspects of musculoskeletal ageing</a:t>
            </a:r>
          </a:p>
          <a:p>
            <a:pPr>
              <a:lnSpc>
                <a:spcPct val="105000"/>
              </a:lnSpc>
              <a:spcBef>
                <a:spcPct val="20000"/>
              </a:spcBef>
              <a:buFontTx/>
              <a:buChar char="•"/>
            </a:pPr>
            <a:endParaRPr lang="en-GB" sz="2200" dirty="0">
              <a:latin typeface="Arial" charset="0"/>
            </a:endParaRPr>
          </a:p>
          <a:p>
            <a:pPr>
              <a:lnSpc>
                <a:spcPct val="105000"/>
              </a:lnSpc>
              <a:spcBef>
                <a:spcPct val="20000"/>
              </a:spcBef>
            </a:pPr>
            <a:endParaRPr lang="en-GB" i="1" dirty="0" smtClean="0">
              <a:latin typeface="Arial" charset="0"/>
            </a:endParaRPr>
          </a:p>
          <a:p>
            <a:pPr marL="285750" indent="-285750">
              <a:lnSpc>
                <a:spcPct val="105000"/>
              </a:lnSpc>
              <a:spcBef>
                <a:spcPct val="20000"/>
              </a:spcBef>
              <a:buFont typeface="Arial" pitchFamily="34" charset="0"/>
              <a:buChar char="•"/>
            </a:pPr>
            <a:endParaRPr lang="en-GB" i="1" dirty="0">
              <a:latin typeface="Arial" charset="0"/>
            </a:endParaRPr>
          </a:p>
        </p:txBody>
      </p:sp>
      <p:sp>
        <p:nvSpPr>
          <p:cNvPr id="2" name="Rectangle 1"/>
          <p:cNvSpPr/>
          <p:nvPr/>
        </p:nvSpPr>
        <p:spPr>
          <a:xfrm>
            <a:off x="3275856" y="237517"/>
            <a:ext cx="2345514" cy="584775"/>
          </a:xfrm>
          <a:prstGeom prst="rect">
            <a:avLst/>
          </a:prstGeom>
        </p:spPr>
        <p:txBody>
          <a:bodyPr wrap="none">
            <a:spAutoFit/>
          </a:bodyPr>
          <a:lstStyle/>
          <a:p>
            <a:r>
              <a:rPr lang="en-GB" sz="3200" kern="0" dirty="0" smtClean="0">
                <a:solidFill>
                  <a:srgbClr val="766A62"/>
                </a:solidFill>
                <a:latin typeface="Verdana"/>
              </a:rPr>
              <a:t>Discussion</a:t>
            </a:r>
            <a:endParaRPr lang="en-GB" sz="3200" dirty="0"/>
          </a:p>
        </p:txBody>
      </p:sp>
    </p:spTree>
    <p:extLst>
      <p:ext uri="{BB962C8B-B14F-4D97-AF65-F5344CB8AC3E}">
        <p14:creationId xmlns:p14="http://schemas.microsoft.com/office/powerpoint/2010/main" val="41013868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381000" y="908050"/>
            <a:ext cx="8534400" cy="2946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5000"/>
              </a:lnSpc>
              <a:spcBef>
                <a:spcPct val="20000"/>
              </a:spcBef>
              <a:buFontTx/>
              <a:buChar char="•"/>
            </a:pPr>
            <a:r>
              <a:rPr lang="en-GB" sz="2000" dirty="0" smtClean="0">
                <a:latin typeface="Verdana" pitchFamily="34" charset="0"/>
                <a:ea typeface="Verdana" pitchFamily="34" charset="0"/>
                <a:cs typeface="Verdana" pitchFamily="34" charset="0"/>
              </a:rPr>
              <a:t> Recap: we have identified a specific pattern of evidence for social inequalities in muscle, but not bone, based aspects of musculoskeletal ageing</a:t>
            </a:r>
          </a:p>
          <a:p>
            <a:pPr>
              <a:lnSpc>
                <a:spcPct val="105000"/>
              </a:lnSpc>
              <a:spcBef>
                <a:spcPct val="20000"/>
              </a:spcBef>
              <a:buFontTx/>
              <a:buChar char="•"/>
            </a:pPr>
            <a:endParaRPr lang="en-GB" sz="2000" dirty="0">
              <a:latin typeface="Verdana" pitchFamily="34" charset="0"/>
              <a:ea typeface="Verdana" pitchFamily="34" charset="0"/>
              <a:cs typeface="Verdana" pitchFamily="34" charset="0"/>
            </a:endParaRPr>
          </a:p>
          <a:p>
            <a:pPr>
              <a:lnSpc>
                <a:spcPct val="105000"/>
              </a:lnSpc>
              <a:spcBef>
                <a:spcPct val="20000"/>
              </a:spcBef>
              <a:buFontTx/>
              <a:buChar char="•"/>
            </a:pPr>
            <a:r>
              <a:rPr lang="en-GB" sz="2000" dirty="0" smtClean="0">
                <a:latin typeface="Verdana" pitchFamily="34" charset="0"/>
                <a:ea typeface="Verdana" pitchFamily="34" charset="0"/>
                <a:cs typeface="Verdana" pitchFamily="34" charset="0"/>
              </a:rPr>
              <a:t>Why?</a:t>
            </a:r>
            <a:endParaRPr lang="en-GB" sz="2000" dirty="0">
              <a:latin typeface="Verdana" pitchFamily="34" charset="0"/>
              <a:ea typeface="Verdana" pitchFamily="34" charset="0"/>
              <a:cs typeface="Verdana" pitchFamily="34" charset="0"/>
            </a:endParaRPr>
          </a:p>
          <a:p>
            <a:pPr>
              <a:lnSpc>
                <a:spcPct val="105000"/>
              </a:lnSpc>
              <a:spcBef>
                <a:spcPct val="20000"/>
              </a:spcBef>
              <a:buFontTx/>
              <a:buChar char="•"/>
            </a:pPr>
            <a:endParaRPr lang="en-GB" sz="2200" dirty="0">
              <a:latin typeface="Arial" charset="0"/>
            </a:endParaRPr>
          </a:p>
          <a:p>
            <a:pPr>
              <a:lnSpc>
                <a:spcPct val="105000"/>
              </a:lnSpc>
              <a:spcBef>
                <a:spcPct val="20000"/>
              </a:spcBef>
            </a:pPr>
            <a:endParaRPr lang="en-GB" i="1" dirty="0" smtClean="0">
              <a:latin typeface="Arial" charset="0"/>
            </a:endParaRPr>
          </a:p>
          <a:p>
            <a:pPr marL="285750" indent="-285750">
              <a:lnSpc>
                <a:spcPct val="105000"/>
              </a:lnSpc>
              <a:spcBef>
                <a:spcPct val="20000"/>
              </a:spcBef>
              <a:buFont typeface="Arial" pitchFamily="34" charset="0"/>
              <a:buChar char="•"/>
            </a:pPr>
            <a:endParaRPr lang="en-GB" i="1" dirty="0">
              <a:latin typeface="Arial" charset="0"/>
            </a:endParaRPr>
          </a:p>
        </p:txBody>
      </p:sp>
      <p:sp>
        <p:nvSpPr>
          <p:cNvPr id="2" name="Rectangle 1"/>
          <p:cNvSpPr/>
          <p:nvPr/>
        </p:nvSpPr>
        <p:spPr>
          <a:xfrm>
            <a:off x="3275856" y="237517"/>
            <a:ext cx="2345514" cy="584775"/>
          </a:xfrm>
          <a:prstGeom prst="rect">
            <a:avLst/>
          </a:prstGeom>
        </p:spPr>
        <p:txBody>
          <a:bodyPr wrap="none">
            <a:spAutoFit/>
          </a:bodyPr>
          <a:lstStyle/>
          <a:p>
            <a:r>
              <a:rPr lang="en-GB" sz="3200" kern="0" dirty="0" smtClean="0">
                <a:solidFill>
                  <a:srgbClr val="766A62"/>
                </a:solidFill>
                <a:latin typeface="Verdana"/>
              </a:rPr>
              <a:t>Discussion</a:t>
            </a:r>
            <a:endParaRPr lang="en-GB" sz="3200" dirty="0"/>
          </a:p>
        </p:txBody>
      </p:sp>
    </p:spTree>
    <p:extLst>
      <p:ext uri="{BB962C8B-B14F-4D97-AF65-F5344CB8AC3E}">
        <p14:creationId xmlns:p14="http://schemas.microsoft.com/office/powerpoint/2010/main" val="23916558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5856" y="237517"/>
            <a:ext cx="2345514" cy="584775"/>
          </a:xfrm>
          <a:prstGeom prst="rect">
            <a:avLst/>
          </a:prstGeom>
        </p:spPr>
        <p:txBody>
          <a:bodyPr wrap="none">
            <a:spAutoFit/>
          </a:bodyPr>
          <a:lstStyle/>
          <a:p>
            <a:r>
              <a:rPr lang="en-GB" sz="3200" kern="0" dirty="0" smtClean="0">
                <a:solidFill>
                  <a:srgbClr val="766A62"/>
                </a:solidFill>
                <a:latin typeface="Verdana"/>
              </a:rPr>
              <a:t>Discussion</a:t>
            </a:r>
            <a:endParaRPr lang="en-GB" sz="3200" dirty="0"/>
          </a:p>
        </p:txBody>
      </p:sp>
      <p:sp>
        <p:nvSpPr>
          <p:cNvPr id="5" name="Rectangle 2"/>
          <p:cNvSpPr>
            <a:spLocks noChangeArrowheads="1"/>
          </p:cNvSpPr>
          <p:nvPr/>
        </p:nvSpPr>
        <p:spPr bwMode="auto">
          <a:xfrm>
            <a:off x="381000" y="836712"/>
            <a:ext cx="8534400" cy="3331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5000"/>
              </a:lnSpc>
              <a:spcBef>
                <a:spcPct val="20000"/>
              </a:spcBef>
              <a:buFontTx/>
              <a:buChar char="•"/>
            </a:pPr>
            <a:r>
              <a:rPr lang="en-GB" sz="2000" dirty="0" smtClean="0">
                <a:latin typeface="Verdana" pitchFamily="34" charset="0"/>
                <a:ea typeface="Verdana" pitchFamily="34" charset="0"/>
                <a:cs typeface="Verdana" pitchFamily="34" charset="0"/>
              </a:rPr>
              <a:t> Recap: we have identified a specific pattern of evidence for social inequalities in muscle, but not bone, based aspects of musculoskeletal ageing</a:t>
            </a:r>
          </a:p>
          <a:p>
            <a:pPr>
              <a:lnSpc>
                <a:spcPct val="105000"/>
              </a:lnSpc>
              <a:spcBef>
                <a:spcPct val="20000"/>
              </a:spcBef>
              <a:buFontTx/>
              <a:buChar char="•"/>
            </a:pPr>
            <a:endParaRPr lang="en-GB" sz="2000" dirty="0">
              <a:latin typeface="Verdana" pitchFamily="34" charset="0"/>
              <a:ea typeface="Verdana" pitchFamily="34" charset="0"/>
              <a:cs typeface="Verdana" pitchFamily="34" charset="0"/>
            </a:endParaRPr>
          </a:p>
          <a:p>
            <a:pPr>
              <a:lnSpc>
                <a:spcPct val="105000"/>
              </a:lnSpc>
              <a:spcBef>
                <a:spcPct val="20000"/>
              </a:spcBef>
              <a:buFontTx/>
              <a:buChar char="•"/>
            </a:pPr>
            <a:r>
              <a:rPr lang="en-GB" sz="2000" dirty="0" smtClean="0">
                <a:latin typeface="Verdana" pitchFamily="34" charset="0"/>
                <a:ea typeface="Verdana" pitchFamily="34" charset="0"/>
                <a:cs typeface="Verdana" pitchFamily="34" charset="0"/>
              </a:rPr>
              <a:t> Why?</a:t>
            </a:r>
          </a:p>
          <a:p>
            <a:pPr>
              <a:lnSpc>
                <a:spcPct val="105000"/>
              </a:lnSpc>
              <a:spcBef>
                <a:spcPct val="20000"/>
              </a:spcBef>
              <a:buFontTx/>
              <a:buChar char="•"/>
            </a:pPr>
            <a:endParaRPr lang="en-GB" sz="2000" dirty="0">
              <a:latin typeface="Verdana" pitchFamily="34" charset="0"/>
              <a:ea typeface="Verdana" pitchFamily="34" charset="0"/>
              <a:cs typeface="Verdana" pitchFamily="34" charset="0"/>
            </a:endParaRPr>
          </a:p>
          <a:p>
            <a:pPr>
              <a:lnSpc>
                <a:spcPct val="105000"/>
              </a:lnSpc>
              <a:spcBef>
                <a:spcPct val="20000"/>
              </a:spcBef>
              <a:buFontTx/>
              <a:buChar char="•"/>
            </a:pPr>
            <a:endParaRPr lang="en-GB" sz="2200" dirty="0">
              <a:latin typeface="Arial" charset="0"/>
            </a:endParaRPr>
          </a:p>
          <a:p>
            <a:pPr>
              <a:lnSpc>
                <a:spcPct val="105000"/>
              </a:lnSpc>
              <a:spcBef>
                <a:spcPct val="20000"/>
              </a:spcBef>
            </a:pPr>
            <a:endParaRPr lang="en-GB" i="1" dirty="0" smtClean="0">
              <a:latin typeface="Arial" charset="0"/>
            </a:endParaRPr>
          </a:p>
          <a:p>
            <a:pPr marL="285750" indent="-285750">
              <a:lnSpc>
                <a:spcPct val="105000"/>
              </a:lnSpc>
              <a:spcBef>
                <a:spcPct val="20000"/>
              </a:spcBef>
              <a:buFont typeface="Arial" pitchFamily="34" charset="0"/>
              <a:buChar char="•"/>
            </a:pPr>
            <a:endParaRPr lang="en-GB" i="1" dirty="0">
              <a:latin typeface="Arial" charset="0"/>
            </a:endParaRPr>
          </a:p>
        </p:txBody>
      </p:sp>
      <p:grpSp>
        <p:nvGrpSpPr>
          <p:cNvPr id="11" name="Group 10"/>
          <p:cNvGrpSpPr/>
          <p:nvPr/>
        </p:nvGrpSpPr>
        <p:grpSpPr>
          <a:xfrm>
            <a:off x="179512" y="2589872"/>
            <a:ext cx="8657063" cy="1631216"/>
            <a:chOff x="179512" y="3096312"/>
            <a:chExt cx="8657063" cy="1631216"/>
          </a:xfrm>
        </p:grpSpPr>
        <p:grpSp>
          <p:nvGrpSpPr>
            <p:cNvPr id="9" name="Group 8"/>
            <p:cNvGrpSpPr/>
            <p:nvPr/>
          </p:nvGrpSpPr>
          <p:grpSpPr>
            <a:xfrm>
              <a:off x="4067944" y="3096312"/>
              <a:ext cx="4768631" cy="1631216"/>
              <a:chOff x="2411760" y="2276872"/>
              <a:chExt cx="4768631" cy="1631216"/>
            </a:xfrm>
          </p:grpSpPr>
          <p:sp>
            <p:nvSpPr>
              <p:cNvPr id="3" name="Right Arrow 2"/>
              <p:cNvSpPr/>
              <p:nvPr/>
            </p:nvSpPr>
            <p:spPr>
              <a:xfrm>
                <a:off x="2411760" y="2420888"/>
                <a:ext cx="1800200" cy="198721"/>
              </a:xfrm>
              <a:prstGeom prst="rightArrow">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ight Arrow 6"/>
              <p:cNvSpPr/>
              <p:nvPr/>
            </p:nvSpPr>
            <p:spPr>
              <a:xfrm>
                <a:off x="2411760" y="2996952"/>
                <a:ext cx="1800200" cy="1987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p:cNvSpPr/>
              <p:nvPr/>
            </p:nvSpPr>
            <p:spPr>
              <a:xfrm>
                <a:off x="2411760" y="3573016"/>
                <a:ext cx="1800200" cy="1987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4427714" y="2276872"/>
                <a:ext cx="2752677" cy="1631216"/>
              </a:xfrm>
              <a:prstGeom prst="rect">
                <a:avLst/>
              </a:prstGeom>
              <a:noFill/>
            </p:spPr>
            <p:txBody>
              <a:bodyPr wrap="none" rtlCol="0">
                <a:spAutoFit/>
              </a:bodyPr>
              <a:lstStyle/>
              <a:p>
                <a:r>
                  <a:rPr lang="en-GB" sz="2000" dirty="0">
                    <a:latin typeface="Verdana" pitchFamily="34" charset="0"/>
                    <a:ea typeface="Verdana" pitchFamily="34" charset="0"/>
                    <a:cs typeface="Verdana" pitchFamily="34" charset="0"/>
                  </a:rPr>
                  <a:t>h</a:t>
                </a:r>
                <a:r>
                  <a:rPr lang="en-GB" sz="2000" dirty="0" smtClean="0">
                    <a:latin typeface="Verdana" pitchFamily="34" charset="0"/>
                    <a:ea typeface="Verdana" pitchFamily="34" charset="0"/>
                    <a:cs typeface="Verdana" pitchFamily="34" charset="0"/>
                  </a:rPr>
                  <a:t>eight and fat mass</a:t>
                </a:r>
              </a:p>
              <a:p>
                <a:endParaRPr lang="en-GB" sz="2000" dirty="0">
                  <a:latin typeface="Verdana" pitchFamily="34" charset="0"/>
                  <a:ea typeface="Verdana" pitchFamily="34" charset="0"/>
                  <a:cs typeface="Verdana" pitchFamily="34" charset="0"/>
                </a:endParaRPr>
              </a:p>
              <a:p>
                <a:r>
                  <a:rPr lang="en-GB" sz="2000" dirty="0" smtClean="0">
                    <a:latin typeface="Verdana" pitchFamily="34" charset="0"/>
                    <a:ea typeface="Verdana" pitchFamily="34" charset="0"/>
                    <a:cs typeface="Verdana" pitchFamily="34" charset="0"/>
                  </a:rPr>
                  <a:t>diet</a:t>
                </a:r>
              </a:p>
              <a:p>
                <a:endParaRPr lang="en-GB" sz="2000" dirty="0">
                  <a:latin typeface="Verdana" pitchFamily="34" charset="0"/>
                  <a:ea typeface="Verdana" pitchFamily="34" charset="0"/>
                  <a:cs typeface="Verdana" pitchFamily="34" charset="0"/>
                </a:endParaRPr>
              </a:p>
              <a:p>
                <a:r>
                  <a:rPr lang="en-GB" sz="2000" dirty="0">
                    <a:latin typeface="Verdana" pitchFamily="34" charset="0"/>
                    <a:ea typeface="Verdana" pitchFamily="34" charset="0"/>
                    <a:cs typeface="Verdana" pitchFamily="34" charset="0"/>
                  </a:rPr>
                  <a:t>p</a:t>
                </a:r>
                <a:r>
                  <a:rPr lang="en-GB" sz="2000" dirty="0" smtClean="0">
                    <a:latin typeface="Verdana" pitchFamily="34" charset="0"/>
                    <a:ea typeface="Verdana" pitchFamily="34" charset="0"/>
                    <a:cs typeface="Verdana" pitchFamily="34" charset="0"/>
                  </a:rPr>
                  <a:t>hysical activity</a:t>
                </a:r>
                <a:endParaRPr lang="en-GB" sz="2000" dirty="0">
                  <a:latin typeface="Verdana" pitchFamily="34" charset="0"/>
                  <a:ea typeface="Verdana" pitchFamily="34" charset="0"/>
                  <a:cs typeface="Verdana" pitchFamily="34" charset="0"/>
                </a:endParaRPr>
              </a:p>
            </p:txBody>
          </p:sp>
        </p:grpSp>
        <p:sp>
          <p:nvSpPr>
            <p:cNvPr id="10" name="TextBox 9"/>
            <p:cNvSpPr txBox="1"/>
            <p:nvPr/>
          </p:nvSpPr>
          <p:spPr>
            <a:xfrm>
              <a:off x="179512" y="3212976"/>
              <a:ext cx="4195192" cy="1323439"/>
            </a:xfrm>
            <a:prstGeom prst="rect">
              <a:avLst/>
            </a:prstGeom>
            <a:noFill/>
          </p:spPr>
          <p:txBody>
            <a:bodyPr wrap="square" rtlCol="0">
              <a:spAutoFit/>
            </a:bodyPr>
            <a:lstStyle/>
            <a:p>
              <a:pPr algn="ctr"/>
              <a:r>
                <a:rPr lang="en-GB" sz="2000" dirty="0" smtClean="0">
                  <a:latin typeface="Verdana" pitchFamily="34" charset="0"/>
                  <a:ea typeface="Verdana" pitchFamily="34" charset="0"/>
                  <a:cs typeface="Verdana" pitchFamily="34" charset="0"/>
                </a:rPr>
                <a:t>different social patterning</a:t>
              </a:r>
            </a:p>
            <a:p>
              <a:pPr algn="ctr"/>
              <a:r>
                <a:rPr lang="en-GB" sz="2000" dirty="0">
                  <a:latin typeface="Verdana" pitchFamily="34" charset="0"/>
                  <a:ea typeface="Verdana" pitchFamily="34" charset="0"/>
                  <a:cs typeface="Verdana" pitchFamily="34" charset="0"/>
                </a:rPr>
                <a:t>a</a:t>
              </a:r>
              <a:r>
                <a:rPr lang="en-GB" sz="2000" dirty="0" smtClean="0">
                  <a:latin typeface="Verdana" pitchFamily="34" charset="0"/>
                  <a:ea typeface="Verdana" pitchFamily="34" charset="0"/>
                  <a:cs typeface="Verdana" pitchFamily="34" charset="0"/>
                </a:rPr>
                <a:t>nd</a:t>
              </a:r>
            </a:p>
            <a:p>
              <a:pPr algn="ctr"/>
              <a:r>
                <a:rPr lang="en-GB" sz="2000" dirty="0" smtClean="0">
                  <a:latin typeface="Verdana" pitchFamily="34" charset="0"/>
                  <a:ea typeface="Verdana" pitchFamily="34" charset="0"/>
                  <a:cs typeface="Verdana" pitchFamily="34" charset="0"/>
                </a:rPr>
                <a:t>different associations of muscle and bone with</a:t>
              </a:r>
              <a:endParaRPr lang="en-GB" sz="2000" dirty="0">
                <a:latin typeface="Verdana" pitchFamily="34" charset="0"/>
                <a:ea typeface="Verdana" pitchFamily="34" charset="0"/>
                <a:cs typeface="Verdana" pitchFamily="34" charset="0"/>
              </a:endParaRPr>
            </a:p>
          </p:txBody>
        </p:sp>
      </p:grpSp>
      <p:sp>
        <p:nvSpPr>
          <p:cNvPr id="13" name="Rectangle 2"/>
          <p:cNvSpPr>
            <a:spLocks noChangeArrowheads="1"/>
          </p:cNvSpPr>
          <p:nvPr/>
        </p:nvSpPr>
        <p:spPr bwMode="auto">
          <a:xfrm>
            <a:off x="381000" y="4077072"/>
            <a:ext cx="8534400" cy="153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5000"/>
              </a:lnSpc>
              <a:spcBef>
                <a:spcPct val="20000"/>
              </a:spcBef>
              <a:buFontTx/>
              <a:buChar char="•"/>
            </a:pPr>
            <a:endParaRPr lang="en-GB" sz="2000" dirty="0" smtClean="0">
              <a:latin typeface="Verdana" pitchFamily="34" charset="0"/>
              <a:ea typeface="Verdana" pitchFamily="34" charset="0"/>
              <a:cs typeface="Verdana" pitchFamily="34" charset="0"/>
            </a:endParaRPr>
          </a:p>
          <a:p>
            <a:pPr>
              <a:lnSpc>
                <a:spcPct val="105000"/>
              </a:lnSpc>
              <a:spcBef>
                <a:spcPct val="20000"/>
              </a:spcBef>
              <a:buFontTx/>
              <a:buChar char="•"/>
            </a:pPr>
            <a:endParaRPr lang="en-GB" sz="2200" dirty="0">
              <a:latin typeface="Arial" charset="0"/>
            </a:endParaRPr>
          </a:p>
          <a:p>
            <a:pPr>
              <a:lnSpc>
                <a:spcPct val="105000"/>
              </a:lnSpc>
              <a:spcBef>
                <a:spcPct val="20000"/>
              </a:spcBef>
            </a:pPr>
            <a:endParaRPr lang="en-GB" i="1" dirty="0" smtClean="0">
              <a:latin typeface="Arial" charset="0"/>
            </a:endParaRPr>
          </a:p>
          <a:p>
            <a:pPr marL="285750" indent="-285750">
              <a:lnSpc>
                <a:spcPct val="105000"/>
              </a:lnSpc>
              <a:spcBef>
                <a:spcPct val="20000"/>
              </a:spcBef>
              <a:buFont typeface="Arial" pitchFamily="34" charset="0"/>
              <a:buChar char="•"/>
            </a:pPr>
            <a:endParaRPr lang="en-GB" i="1" dirty="0">
              <a:latin typeface="Arial" charset="0"/>
            </a:endParaRPr>
          </a:p>
        </p:txBody>
      </p:sp>
    </p:spTree>
    <p:extLst>
      <p:ext uri="{BB962C8B-B14F-4D97-AF65-F5344CB8AC3E}">
        <p14:creationId xmlns:p14="http://schemas.microsoft.com/office/powerpoint/2010/main" val="32268190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5856" y="237517"/>
            <a:ext cx="2345514" cy="584775"/>
          </a:xfrm>
          <a:prstGeom prst="rect">
            <a:avLst/>
          </a:prstGeom>
        </p:spPr>
        <p:txBody>
          <a:bodyPr wrap="none">
            <a:spAutoFit/>
          </a:bodyPr>
          <a:lstStyle/>
          <a:p>
            <a:r>
              <a:rPr lang="en-GB" sz="3200" kern="0" dirty="0" smtClean="0">
                <a:solidFill>
                  <a:srgbClr val="766A62"/>
                </a:solidFill>
                <a:latin typeface="Verdana"/>
              </a:rPr>
              <a:t>Discussion</a:t>
            </a:r>
            <a:endParaRPr lang="en-GB" sz="3200" dirty="0"/>
          </a:p>
        </p:txBody>
      </p:sp>
      <p:sp>
        <p:nvSpPr>
          <p:cNvPr id="5" name="Rectangle 2"/>
          <p:cNvSpPr>
            <a:spLocks noChangeArrowheads="1"/>
          </p:cNvSpPr>
          <p:nvPr/>
        </p:nvSpPr>
        <p:spPr bwMode="auto">
          <a:xfrm>
            <a:off x="381000" y="836712"/>
            <a:ext cx="8534400" cy="3331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5000"/>
              </a:lnSpc>
              <a:spcBef>
                <a:spcPct val="20000"/>
              </a:spcBef>
              <a:buFontTx/>
              <a:buChar char="•"/>
            </a:pPr>
            <a:r>
              <a:rPr lang="en-GB" sz="2000" dirty="0" smtClean="0">
                <a:latin typeface="Verdana" pitchFamily="34" charset="0"/>
                <a:ea typeface="Verdana" pitchFamily="34" charset="0"/>
                <a:cs typeface="Verdana" pitchFamily="34" charset="0"/>
              </a:rPr>
              <a:t> Recap: we have identified a specific pattern of evidence for social inequalities in muscle, but not bone, based aspects of musculoskeletal ageing</a:t>
            </a:r>
          </a:p>
          <a:p>
            <a:pPr>
              <a:lnSpc>
                <a:spcPct val="105000"/>
              </a:lnSpc>
              <a:spcBef>
                <a:spcPct val="20000"/>
              </a:spcBef>
              <a:buFontTx/>
              <a:buChar char="•"/>
            </a:pPr>
            <a:endParaRPr lang="en-GB" sz="2000" dirty="0">
              <a:latin typeface="Verdana" pitchFamily="34" charset="0"/>
              <a:ea typeface="Verdana" pitchFamily="34" charset="0"/>
              <a:cs typeface="Verdana" pitchFamily="34" charset="0"/>
            </a:endParaRPr>
          </a:p>
          <a:p>
            <a:pPr>
              <a:lnSpc>
                <a:spcPct val="105000"/>
              </a:lnSpc>
              <a:spcBef>
                <a:spcPct val="20000"/>
              </a:spcBef>
              <a:buFontTx/>
              <a:buChar char="•"/>
            </a:pPr>
            <a:r>
              <a:rPr lang="en-GB" sz="2000" dirty="0" smtClean="0">
                <a:latin typeface="Verdana" pitchFamily="34" charset="0"/>
                <a:ea typeface="Verdana" pitchFamily="34" charset="0"/>
                <a:cs typeface="Verdana" pitchFamily="34" charset="0"/>
              </a:rPr>
              <a:t> Why?</a:t>
            </a:r>
          </a:p>
          <a:p>
            <a:pPr>
              <a:lnSpc>
                <a:spcPct val="105000"/>
              </a:lnSpc>
              <a:spcBef>
                <a:spcPct val="20000"/>
              </a:spcBef>
              <a:buFontTx/>
              <a:buChar char="•"/>
            </a:pPr>
            <a:endParaRPr lang="en-GB" sz="2000" dirty="0">
              <a:latin typeface="Verdana" pitchFamily="34" charset="0"/>
              <a:ea typeface="Verdana" pitchFamily="34" charset="0"/>
              <a:cs typeface="Verdana" pitchFamily="34" charset="0"/>
            </a:endParaRPr>
          </a:p>
          <a:p>
            <a:pPr>
              <a:lnSpc>
                <a:spcPct val="105000"/>
              </a:lnSpc>
              <a:spcBef>
                <a:spcPct val="20000"/>
              </a:spcBef>
              <a:buFontTx/>
              <a:buChar char="•"/>
            </a:pPr>
            <a:endParaRPr lang="en-GB" sz="2200" dirty="0">
              <a:latin typeface="Arial" charset="0"/>
            </a:endParaRPr>
          </a:p>
          <a:p>
            <a:pPr>
              <a:lnSpc>
                <a:spcPct val="105000"/>
              </a:lnSpc>
              <a:spcBef>
                <a:spcPct val="20000"/>
              </a:spcBef>
            </a:pPr>
            <a:endParaRPr lang="en-GB" i="1" dirty="0" smtClean="0">
              <a:latin typeface="Arial" charset="0"/>
            </a:endParaRPr>
          </a:p>
          <a:p>
            <a:pPr marL="285750" indent="-285750">
              <a:lnSpc>
                <a:spcPct val="105000"/>
              </a:lnSpc>
              <a:spcBef>
                <a:spcPct val="20000"/>
              </a:spcBef>
              <a:buFont typeface="Arial" pitchFamily="34" charset="0"/>
              <a:buChar char="•"/>
            </a:pPr>
            <a:endParaRPr lang="en-GB" i="1" dirty="0">
              <a:latin typeface="Arial" charset="0"/>
            </a:endParaRPr>
          </a:p>
        </p:txBody>
      </p:sp>
      <p:grpSp>
        <p:nvGrpSpPr>
          <p:cNvPr id="11" name="Group 10"/>
          <p:cNvGrpSpPr/>
          <p:nvPr/>
        </p:nvGrpSpPr>
        <p:grpSpPr>
          <a:xfrm>
            <a:off x="179512" y="2589872"/>
            <a:ext cx="8657063" cy="1631216"/>
            <a:chOff x="179512" y="3096312"/>
            <a:chExt cx="8657063" cy="1631216"/>
          </a:xfrm>
        </p:grpSpPr>
        <p:grpSp>
          <p:nvGrpSpPr>
            <p:cNvPr id="9" name="Group 8"/>
            <p:cNvGrpSpPr/>
            <p:nvPr/>
          </p:nvGrpSpPr>
          <p:grpSpPr>
            <a:xfrm>
              <a:off x="4067944" y="3096312"/>
              <a:ext cx="4768631" cy="1631216"/>
              <a:chOff x="2411760" y="2276872"/>
              <a:chExt cx="4768631" cy="1631216"/>
            </a:xfrm>
          </p:grpSpPr>
          <p:sp>
            <p:nvSpPr>
              <p:cNvPr id="3" name="Right Arrow 2"/>
              <p:cNvSpPr/>
              <p:nvPr/>
            </p:nvSpPr>
            <p:spPr>
              <a:xfrm>
                <a:off x="2411760" y="2420888"/>
                <a:ext cx="1800200" cy="198721"/>
              </a:xfrm>
              <a:prstGeom prst="rightArrow">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ight Arrow 6"/>
              <p:cNvSpPr/>
              <p:nvPr/>
            </p:nvSpPr>
            <p:spPr>
              <a:xfrm>
                <a:off x="2411760" y="2996952"/>
                <a:ext cx="1800200" cy="1987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p:cNvSpPr/>
              <p:nvPr/>
            </p:nvSpPr>
            <p:spPr>
              <a:xfrm>
                <a:off x="2411760" y="3573016"/>
                <a:ext cx="1800200" cy="1987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4427714" y="2276872"/>
                <a:ext cx="2752677" cy="1631216"/>
              </a:xfrm>
              <a:prstGeom prst="rect">
                <a:avLst/>
              </a:prstGeom>
              <a:noFill/>
            </p:spPr>
            <p:txBody>
              <a:bodyPr wrap="none" rtlCol="0">
                <a:spAutoFit/>
              </a:bodyPr>
              <a:lstStyle/>
              <a:p>
                <a:r>
                  <a:rPr lang="en-GB" sz="2000" dirty="0">
                    <a:latin typeface="Verdana" pitchFamily="34" charset="0"/>
                    <a:ea typeface="Verdana" pitchFamily="34" charset="0"/>
                    <a:cs typeface="Verdana" pitchFamily="34" charset="0"/>
                  </a:rPr>
                  <a:t>h</a:t>
                </a:r>
                <a:r>
                  <a:rPr lang="en-GB" sz="2000" dirty="0" smtClean="0">
                    <a:latin typeface="Verdana" pitchFamily="34" charset="0"/>
                    <a:ea typeface="Verdana" pitchFamily="34" charset="0"/>
                    <a:cs typeface="Verdana" pitchFamily="34" charset="0"/>
                  </a:rPr>
                  <a:t>eight and fat mass</a:t>
                </a:r>
              </a:p>
              <a:p>
                <a:endParaRPr lang="en-GB" sz="2000" dirty="0">
                  <a:latin typeface="Verdana" pitchFamily="34" charset="0"/>
                  <a:ea typeface="Verdana" pitchFamily="34" charset="0"/>
                  <a:cs typeface="Verdana" pitchFamily="34" charset="0"/>
                </a:endParaRPr>
              </a:p>
              <a:p>
                <a:r>
                  <a:rPr lang="en-GB" sz="2000" dirty="0" smtClean="0">
                    <a:latin typeface="Verdana" pitchFamily="34" charset="0"/>
                    <a:ea typeface="Verdana" pitchFamily="34" charset="0"/>
                    <a:cs typeface="Verdana" pitchFamily="34" charset="0"/>
                  </a:rPr>
                  <a:t>diet</a:t>
                </a:r>
              </a:p>
              <a:p>
                <a:endParaRPr lang="en-GB" sz="2000" dirty="0">
                  <a:latin typeface="Verdana" pitchFamily="34" charset="0"/>
                  <a:ea typeface="Verdana" pitchFamily="34" charset="0"/>
                  <a:cs typeface="Verdana" pitchFamily="34" charset="0"/>
                </a:endParaRPr>
              </a:p>
              <a:p>
                <a:r>
                  <a:rPr lang="en-GB" sz="2000" dirty="0">
                    <a:latin typeface="Verdana" pitchFamily="34" charset="0"/>
                    <a:ea typeface="Verdana" pitchFamily="34" charset="0"/>
                    <a:cs typeface="Verdana" pitchFamily="34" charset="0"/>
                  </a:rPr>
                  <a:t>p</a:t>
                </a:r>
                <a:r>
                  <a:rPr lang="en-GB" sz="2000" dirty="0" smtClean="0">
                    <a:latin typeface="Verdana" pitchFamily="34" charset="0"/>
                    <a:ea typeface="Verdana" pitchFamily="34" charset="0"/>
                    <a:cs typeface="Verdana" pitchFamily="34" charset="0"/>
                  </a:rPr>
                  <a:t>hysical activity</a:t>
                </a:r>
                <a:endParaRPr lang="en-GB" sz="2000" dirty="0">
                  <a:latin typeface="Verdana" pitchFamily="34" charset="0"/>
                  <a:ea typeface="Verdana" pitchFamily="34" charset="0"/>
                  <a:cs typeface="Verdana" pitchFamily="34" charset="0"/>
                </a:endParaRPr>
              </a:p>
            </p:txBody>
          </p:sp>
        </p:grpSp>
        <p:sp>
          <p:nvSpPr>
            <p:cNvPr id="10" name="TextBox 9"/>
            <p:cNvSpPr txBox="1"/>
            <p:nvPr/>
          </p:nvSpPr>
          <p:spPr>
            <a:xfrm>
              <a:off x="179512" y="3212976"/>
              <a:ext cx="4195192" cy="1323439"/>
            </a:xfrm>
            <a:prstGeom prst="rect">
              <a:avLst/>
            </a:prstGeom>
            <a:noFill/>
          </p:spPr>
          <p:txBody>
            <a:bodyPr wrap="square" rtlCol="0">
              <a:spAutoFit/>
            </a:bodyPr>
            <a:lstStyle/>
            <a:p>
              <a:pPr algn="ctr"/>
              <a:r>
                <a:rPr lang="en-GB" sz="2000" dirty="0" smtClean="0">
                  <a:latin typeface="Verdana" pitchFamily="34" charset="0"/>
                  <a:ea typeface="Verdana" pitchFamily="34" charset="0"/>
                  <a:cs typeface="Verdana" pitchFamily="34" charset="0"/>
                </a:rPr>
                <a:t>different social patterning</a:t>
              </a:r>
            </a:p>
            <a:p>
              <a:pPr algn="ctr"/>
              <a:r>
                <a:rPr lang="en-GB" sz="2000" dirty="0">
                  <a:latin typeface="Verdana" pitchFamily="34" charset="0"/>
                  <a:ea typeface="Verdana" pitchFamily="34" charset="0"/>
                  <a:cs typeface="Verdana" pitchFamily="34" charset="0"/>
                </a:rPr>
                <a:t>a</a:t>
              </a:r>
              <a:r>
                <a:rPr lang="en-GB" sz="2000" dirty="0" smtClean="0">
                  <a:latin typeface="Verdana" pitchFamily="34" charset="0"/>
                  <a:ea typeface="Verdana" pitchFamily="34" charset="0"/>
                  <a:cs typeface="Verdana" pitchFamily="34" charset="0"/>
                </a:rPr>
                <a:t>nd</a:t>
              </a:r>
            </a:p>
            <a:p>
              <a:pPr algn="ctr"/>
              <a:r>
                <a:rPr lang="en-GB" sz="2000" dirty="0" smtClean="0">
                  <a:latin typeface="Verdana" pitchFamily="34" charset="0"/>
                  <a:ea typeface="Verdana" pitchFamily="34" charset="0"/>
                  <a:cs typeface="Verdana" pitchFamily="34" charset="0"/>
                </a:rPr>
                <a:t>different associations of muscle and bone with</a:t>
              </a:r>
              <a:endParaRPr lang="en-GB" sz="2000" dirty="0">
                <a:latin typeface="Verdana" pitchFamily="34" charset="0"/>
                <a:ea typeface="Verdana" pitchFamily="34" charset="0"/>
                <a:cs typeface="Verdana" pitchFamily="34" charset="0"/>
              </a:endParaRPr>
            </a:p>
          </p:txBody>
        </p:sp>
      </p:grpSp>
      <p:sp>
        <p:nvSpPr>
          <p:cNvPr id="13" name="Rectangle 2"/>
          <p:cNvSpPr>
            <a:spLocks noChangeArrowheads="1"/>
          </p:cNvSpPr>
          <p:nvPr/>
        </p:nvSpPr>
        <p:spPr bwMode="auto">
          <a:xfrm>
            <a:off x="381000" y="4213969"/>
            <a:ext cx="8534400" cy="4039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5000"/>
              </a:lnSpc>
              <a:spcBef>
                <a:spcPct val="20000"/>
              </a:spcBef>
              <a:buFontTx/>
              <a:buChar char="•"/>
            </a:pPr>
            <a:endParaRPr lang="en-GB" sz="2000" dirty="0" smtClean="0">
              <a:latin typeface="Verdana" pitchFamily="34" charset="0"/>
              <a:ea typeface="Verdana" pitchFamily="34" charset="0"/>
              <a:cs typeface="Verdana" pitchFamily="34" charset="0"/>
            </a:endParaRPr>
          </a:p>
          <a:p>
            <a:pPr>
              <a:lnSpc>
                <a:spcPct val="105000"/>
              </a:lnSpc>
              <a:spcBef>
                <a:spcPct val="20000"/>
              </a:spcBef>
              <a:buFontTx/>
              <a:buChar char="•"/>
            </a:pPr>
            <a:r>
              <a:rPr lang="en-GB" sz="2000" dirty="0">
                <a:latin typeface="Verdana" pitchFamily="34" charset="0"/>
                <a:ea typeface="Verdana" pitchFamily="34" charset="0"/>
                <a:cs typeface="Verdana" pitchFamily="34" charset="0"/>
              </a:rPr>
              <a:t> </a:t>
            </a:r>
            <a:r>
              <a:rPr lang="en-GB" sz="2000" dirty="0" smtClean="0">
                <a:latin typeface="Verdana" pitchFamily="34" charset="0"/>
                <a:ea typeface="Verdana" pitchFamily="34" charset="0"/>
                <a:cs typeface="Verdana" pitchFamily="34" charset="0"/>
              </a:rPr>
              <a:t>Responsiveness of ageing muscle and bone to physical activity</a:t>
            </a:r>
          </a:p>
          <a:p>
            <a:pPr>
              <a:lnSpc>
                <a:spcPct val="105000"/>
              </a:lnSpc>
              <a:spcBef>
                <a:spcPct val="20000"/>
              </a:spcBef>
            </a:pPr>
            <a:r>
              <a:rPr lang="en-GB" sz="2000" dirty="0" smtClean="0">
                <a:latin typeface="Verdana" pitchFamily="34" charset="0"/>
                <a:ea typeface="Verdana" pitchFamily="34" charset="0"/>
                <a:cs typeface="Verdana" pitchFamily="34" charset="0"/>
              </a:rPr>
              <a:t> </a:t>
            </a:r>
          </a:p>
          <a:p>
            <a:pPr>
              <a:lnSpc>
                <a:spcPct val="105000"/>
              </a:lnSpc>
              <a:spcBef>
                <a:spcPct val="20000"/>
              </a:spcBef>
              <a:buFontTx/>
              <a:buChar char="•"/>
            </a:pPr>
            <a:r>
              <a:rPr lang="en-GB" sz="2000" dirty="0" smtClean="0">
                <a:latin typeface="Verdana" pitchFamily="34" charset="0"/>
                <a:ea typeface="Verdana" pitchFamily="34" charset="0"/>
                <a:cs typeface="Verdana" pitchFamily="34" charset="0"/>
              </a:rPr>
              <a:t> Further </a:t>
            </a:r>
            <a:r>
              <a:rPr lang="en-GB" sz="2000" dirty="0">
                <a:latin typeface="Verdana" pitchFamily="34" charset="0"/>
                <a:ea typeface="Verdana" pitchFamily="34" charset="0"/>
                <a:cs typeface="Verdana" pitchFamily="34" charset="0"/>
              </a:rPr>
              <a:t>research </a:t>
            </a:r>
            <a:r>
              <a:rPr lang="en-GB" sz="2000" dirty="0" smtClean="0">
                <a:latin typeface="Verdana" pitchFamily="34" charset="0"/>
                <a:ea typeface="Verdana" pitchFamily="34" charset="0"/>
                <a:cs typeface="Verdana" pitchFamily="34" charset="0"/>
              </a:rPr>
              <a:t>is needed to identify the </a:t>
            </a:r>
            <a:r>
              <a:rPr lang="en-GB" sz="2000" dirty="0">
                <a:latin typeface="Verdana" pitchFamily="34" charset="0"/>
                <a:ea typeface="Verdana" pitchFamily="34" charset="0"/>
                <a:cs typeface="Verdana" pitchFamily="34" charset="0"/>
              </a:rPr>
              <a:t>impact of different types of physical activity (resistance/aerobic; customary/occupational) on social inequalities in musculoskeletal </a:t>
            </a:r>
            <a:r>
              <a:rPr lang="en-GB" sz="2000" dirty="0" smtClean="0">
                <a:latin typeface="Verdana" pitchFamily="34" charset="0"/>
                <a:ea typeface="Verdana" pitchFamily="34" charset="0"/>
                <a:cs typeface="Verdana" pitchFamily="34" charset="0"/>
              </a:rPr>
              <a:t>ageing</a:t>
            </a:r>
            <a:endParaRPr lang="en-GB" sz="2000" dirty="0">
              <a:latin typeface="Verdana" pitchFamily="34" charset="0"/>
              <a:ea typeface="Verdana" pitchFamily="34" charset="0"/>
              <a:cs typeface="Verdana" pitchFamily="34" charset="0"/>
            </a:endParaRPr>
          </a:p>
          <a:p>
            <a:pPr>
              <a:lnSpc>
                <a:spcPct val="105000"/>
              </a:lnSpc>
              <a:spcBef>
                <a:spcPct val="20000"/>
              </a:spcBef>
              <a:buFontTx/>
              <a:buChar char="•"/>
            </a:pPr>
            <a:endParaRPr lang="en-GB" sz="2000" dirty="0" smtClean="0">
              <a:latin typeface="Verdana" pitchFamily="34" charset="0"/>
              <a:ea typeface="Verdana" pitchFamily="34" charset="0"/>
              <a:cs typeface="Verdana" pitchFamily="34" charset="0"/>
            </a:endParaRPr>
          </a:p>
          <a:p>
            <a:pPr>
              <a:lnSpc>
                <a:spcPct val="105000"/>
              </a:lnSpc>
              <a:spcBef>
                <a:spcPct val="20000"/>
              </a:spcBef>
              <a:buFontTx/>
              <a:buChar char="•"/>
            </a:pPr>
            <a:endParaRPr lang="en-GB" sz="2200" dirty="0">
              <a:latin typeface="Arial" charset="0"/>
            </a:endParaRPr>
          </a:p>
          <a:p>
            <a:pPr>
              <a:lnSpc>
                <a:spcPct val="105000"/>
              </a:lnSpc>
              <a:spcBef>
                <a:spcPct val="20000"/>
              </a:spcBef>
            </a:pPr>
            <a:endParaRPr lang="en-GB" i="1" dirty="0" smtClean="0">
              <a:latin typeface="Arial" charset="0"/>
            </a:endParaRPr>
          </a:p>
          <a:p>
            <a:pPr marL="285750" indent="-285750">
              <a:lnSpc>
                <a:spcPct val="105000"/>
              </a:lnSpc>
              <a:spcBef>
                <a:spcPct val="20000"/>
              </a:spcBef>
              <a:buFont typeface="Arial" pitchFamily="34" charset="0"/>
              <a:buChar char="•"/>
            </a:pPr>
            <a:endParaRPr lang="en-GB" i="1" dirty="0">
              <a:latin typeface="Arial" charset="0"/>
            </a:endParaRPr>
          </a:p>
        </p:txBody>
      </p:sp>
    </p:spTree>
    <p:extLst>
      <p:ext uri="{BB962C8B-B14F-4D97-AF65-F5344CB8AC3E}">
        <p14:creationId xmlns:p14="http://schemas.microsoft.com/office/powerpoint/2010/main" val="18175638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ChangeArrowheads="1"/>
          </p:cNvSpPr>
          <p:nvPr/>
        </p:nvSpPr>
        <p:spPr bwMode="auto">
          <a:xfrm>
            <a:off x="381000" y="1385664"/>
            <a:ext cx="84582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buFont typeface="Arial" pitchFamily="34" charset="0"/>
              <a:buChar char="•"/>
            </a:pPr>
            <a:r>
              <a:rPr lang="en-GB" sz="2400" dirty="0" smtClean="0"/>
              <a:t>Any clinical </a:t>
            </a:r>
            <a:r>
              <a:rPr lang="en-GB" sz="2400" dirty="0"/>
              <a:t>interventions designed to reduce the loss of muscle mass and function with age should be targeted proportionately across the social gradient; strategies to reduce fracture and osteoporosis should continue </a:t>
            </a:r>
            <a:r>
              <a:rPr lang="en-GB" sz="2400" dirty="0" smtClean="0"/>
              <a:t>with </a:t>
            </a:r>
            <a:r>
              <a:rPr lang="en-GB" sz="2400" dirty="0"/>
              <a:t>a universal population </a:t>
            </a:r>
            <a:r>
              <a:rPr lang="en-GB" sz="2400" dirty="0" smtClean="0"/>
              <a:t>focus</a:t>
            </a:r>
            <a:endParaRPr lang="en-GB" sz="2400" dirty="0"/>
          </a:p>
          <a:p>
            <a:r>
              <a:rPr lang="en-GB" sz="2400" dirty="0"/>
              <a:t>  </a:t>
            </a:r>
          </a:p>
          <a:p>
            <a:pPr marL="342900" indent="-342900">
              <a:buFont typeface="Arial" pitchFamily="34" charset="0"/>
              <a:buChar char="•"/>
            </a:pPr>
            <a:r>
              <a:rPr lang="en-GB" sz="2400" dirty="0" smtClean="0"/>
              <a:t>There </a:t>
            </a:r>
            <a:r>
              <a:rPr lang="en-GB" sz="2400" dirty="0"/>
              <a:t>exists a subgroup of older men and women in the UK who face </a:t>
            </a:r>
            <a:r>
              <a:rPr lang="en-GB" sz="2400" dirty="0" smtClean="0"/>
              <a:t>increased </a:t>
            </a:r>
            <a:r>
              <a:rPr lang="en-GB" sz="2400" dirty="0"/>
              <a:t>levels of material deprivation </a:t>
            </a:r>
            <a:r>
              <a:rPr lang="en-GB" sz="2400" dirty="0" smtClean="0"/>
              <a:t>in combination </a:t>
            </a:r>
            <a:r>
              <a:rPr lang="en-GB" sz="2400" dirty="0"/>
              <a:t>with greater loss of muscle strength and physical </a:t>
            </a:r>
            <a:r>
              <a:rPr lang="en-GB" sz="2400" dirty="0" smtClean="0"/>
              <a:t>function</a:t>
            </a:r>
          </a:p>
          <a:p>
            <a:endParaRPr lang="en-GB" sz="2400" dirty="0"/>
          </a:p>
          <a:p>
            <a:pPr marL="342900" indent="-342900">
              <a:buFont typeface="Arial" pitchFamily="34" charset="0"/>
              <a:buChar char="•"/>
            </a:pPr>
            <a:r>
              <a:rPr lang="en-GB" sz="2400" dirty="0" smtClean="0"/>
              <a:t>It is these </a:t>
            </a:r>
            <a:r>
              <a:rPr lang="en-GB" sz="2400" dirty="0"/>
              <a:t>men and women </a:t>
            </a:r>
            <a:r>
              <a:rPr lang="en-GB" sz="2400" dirty="0" smtClean="0"/>
              <a:t>who urgently </a:t>
            </a:r>
            <a:r>
              <a:rPr lang="en-GB" sz="2400" dirty="0"/>
              <a:t>need the government to commit to reform of the funding system </a:t>
            </a:r>
            <a:r>
              <a:rPr lang="en-GB" sz="2400" dirty="0" smtClean="0"/>
              <a:t>for adult </a:t>
            </a:r>
            <a:r>
              <a:rPr lang="en-GB" sz="2400" dirty="0"/>
              <a:t>care and </a:t>
            </a:r>
            <a:r>
              <a:rPr lang="en-GB" sz="2400" dirty="0" smtClean="0"/>
              <a:t>support</a:t>
            </a:r>
            <a:endParaRPr lang="en-GB" sz="2200" dirty="0">
              <a:latin typeface="Arial" charset="0"/>
            </a:endParaRPr>
          </a:p>
          <a:p>
            <a:pPr marL="342900" indent="-342900">
              <a:lnSpc>
                <a:spcPct val="105000"/>
              </a:lnSpc>
              <a:spcBef>
                <a:spcPct val="20000"/>
              </a:spcBef>
              <a:buFontTx/>
              <a:buChar char="•"/>
            </a:pPr>
            <a:endParaRPr lang="en-GB" sz="2200" dirty="0">
              <a:latin typeface="Arial" charset="0"/>
            </a:endParaRPr>
          </a:p>
          <a:p>
            <a:pPr marL="342900" indent="-342900">
              <a:lnSpc>
                <a:spcPct val="105000"/>
              </a:lnSpc>
              <a:spcBef>
                <a:spcPct val="20000"/>
              </a:spcBef>
              <a:buFontTx/>
              <a:buChar char="•"/>
            </a:pPr>
            <a:endParaRPr lang="en-GB" sz="2200" dirty="0">
              <a:latin typeface="Arial" charset="0"/>
            </a:endParaRPr>
          </a:p>
          <a:p>
            <a:pPr marL="342900" indent="-342900">
              <a:lnSpc>
                <a:spcPct val="105000"/>
              </a:lnSpc>
              <a:spcBef>
                <a:spcPct val="20000"/>
              </a:spcBef>
              <a:buFontTx/>
              <a:buChar char="•"/>
            </a:pPr>
            <a:endParaRPr lang="en-GB" sz="2200" dirty="0">
              <a:latin typeface="Arial" charset="0"/>
            </a:endParaRPr>
          </a:p>
          <a:p>
            <a:pPr marL="342900" indent="-342900">
              <a:lnSpc>
                <a:spcPct val="105000"/>
              </a:lnSpc>
              <a:spcBef>
                <a:spcPct val="20000"/>
              </a:spcBef>
              <a:buFontTx/>
              <a:buChar char="•"/>
            </a:pPr>
            <a:endParaRPr lang="en-GB" sz="2200" dirty="0">
              <a:latin typeface="Arial" charset="0"/>
            </a:endParaRPr>
          </a:p>
        </p:txBody>
      </p:sp>
      <p:sp>
        <p:nvSpPr>
          <p:cNvPr id="4" name="Rectangle 3"/>
          <p:cNvSpPr/>
          <p:nvPr/>
        </p:nvSpPr>
        <p:spPr>
          <a:xfrm>
            <a:off x="3275856" y="395953"/>
            <a:ext cx="2611612" cy="584775"/>
          </a:xfrm>
          <a:prstGeom prst="rect">
            <a:avLst/>
          </a:prstGeom>
        </p:spPr>
        <p:txBody>
          <a:bodyPr wrap="none">
            <a:spAutoFit/>
          </a:bodyPr>
          <a:lstStyle/>
          <a:p>
            <a:r>
              <a:rPr lang="en-GB" sz="3200" kern="0" dirty="0" smtClean="0">
                <a:solidFill>
                  <a:srgbClr val="766A62"/>
                </a:solidFill>
                <a:latin typeface="Verdana"/>
              </a:rPr>
              <a:t>Conclusions</a:t>
            </a:r>
            <a:endParaRPr lang="en-GB" sz="3200" dirty="0"/>
          </a:p>
        </p:txBody>
      </p:sp>
    </p:spTree>
    <p:extLst>
      <p:ext uri="{BB962C8B-B14F-4D97-AF65-F5344CB8AC3E}">
        <p14:creationId xmlns:p14="http://schemas.microsoft.com/office/powerpoint/2010/main" val="24379903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762000" y="228600"/>
            <a:ext cx="7772400" cy="1143000"/>
          </a:xfrm>
        </p:spPr>
        <p:txBody>
          <a:bodyPr>
            <a:normAutofit/>
          </a:bodyPr>
          <a:lstStyle/>
          <a:p>
            <a:r>
              <a:rPr lang="en-GB" sz="3200" kern="0" dirty="0" smtClean="0">
                <a:solidFill>
                  <a:srgbClr val="766A62"/>
                </a:solidFill>
                <a:latin typeface="Verdana"/>
              </a:rPr>
              <a:t>Acknowledgements</a:t>
            </a:r>
            <a:endParaRPr lang="en-GB" sz="3200" dirty="0"/>
          </a:p>
        </p:txBody>
      </p:sp>
      <p:sp>
        <p:nvSpPr>
          <p:cNvPr id="57347" name="Rectangle 3"/>
          <p:cNvSpPr>
            <a:spLocks noGrp="1" noChangeArrowheads="1"/>
          </p:cNvSpPr>
          <p:nvPr>
            <p:ph type="body" idx="1"/>
          </p:nvPr>
        </p:nvSpPr>
        <p:spPr>
          <a:xfrm>
            <a:off x="152400" y="1762472"/>
            <a:ext cx="8915400" cy="4114800"/>
          </a:xfrm>
        </p:spPr>
        <p:txBody>
          <a:bodyPr>
            <a:normAutofit/>
          </a:bodyPr>
          <a:lstStyle/>
          <a:p>
            <a:pPr marL="377825" indent="-377825">
              <a:lnSpc>
                <a:spcPct val="90000"/>
              </a:lnSpc>
            </a:pPr>
            <a:r>
              <a:rPr lang="en-GB" sz="2000" dirty="0">
                <a:latin typeface="Verdana" pitchFamily="34" charset="0"/>
                <a:ea typeface="Verdana" pitchFamily="34" charset="0"/>
                <a:cs typeface="Verdana" pitchFamily="34" charset="0"/>
              </a:rPr>
              <a:t>Study participants</a:t>
            </a:r>
          </a:p>
          <a:p>
            <a:pPr marL="377825" indent="-377825">
              <a:lnSpc>
                <a:spcPct val="90000"/>
              </a:lnSpc>
            </a:pPr>
            <a:r>
              <a:rPr lang="en-GB" sz="2000" dirty="0">
                <a:latin typeface="Verdana" pitchFamily="34" charset="0"/>
                <a:ea typeface="Verdana" pitchFamily="34" charset="0"/>
                <a:cs typeface="Verdana" pitchFamily="34" charset="0"/>
              </a:rPr>
              <a:t>Hertfordshire GPs</a:t>
            </a:r>
          </a:p>
          <a:p>
            <a:pPr marL="377825" indent="-377825">
              <a:lnSpc>
                <a:spcPct val="90000"/>
              </a:lnSpc>
            </a:pPr>
            <a:r>
              <a:rPr lang="en-GB" sz="2000" dirty="0">
                <a:latin typeface="Verdana" pitchFamily="34" charset="0"/>
                <a:ea typeface="Verdana" pitchFamily="34" charset="0"/>
                <a:cs typeface="Verdana" pitchFamily="34" charset="0"/>
              </a:rPr>
              <a:t>Hertfordshire Cohort Study Team </a:t>
            </a:r>
          </a:p>
          <a:p>
            <a:pPr marL="377825" indent="-377825">
              <a:lnSpc>
                <a:spcPct val="90000"/>
              </a:lnSpc>
            </a:pPr>
            <a:endParaRPr lang="en-GB" sz="2000" dirty="0">
              <a:latin typeface="Verdana" pitchFamily="34" charset="0"/>
              <a:ea typeface="Verdana" pitchFamily="34" charset="0"/>
              <a:cs typeface="Verdana" pitchFamily="34" charset="0"/>
            </a:endParaRPr>
          </a:p>
          <a:p>
            <a:pPr marL="377825" indent="-377825">
              <a:lnSpc>
                <a:spcPct val="90000"/>
              </a:lnSpc>
            </a:pPr>
            <a:r>
              <a:rPr lang="en-GB" sz="2000" dirty="0">
                <a:latin typeface="Verdana" pitchFamily="34" charset="0"/>
                <a:ea typeface="Verdana" pitchFamily="34" charset="0"/>
                <a:cs typeface="Verdana" pitchFamily="34" charset="0"/>
              </a:rPr>
              <a:t>Professors </a:t>
            </a:r>
            <a:r>
              <a:rPr lang="en-GB" sz="2000" dirty="0" err="1">
                <a:latin typeface="Verdana" pitchFamily="34" charset="0"/>
                <a:ea typeface="Verdana" pitchFamily="34" charset="0"/>
                <a:cs typeface="Verdana" pitchFamily="34" charset="0"/>
              </a:rPr>
              <a:t>Avan</a:t>
            </a:r>
            <a:r>
              <a:rPr lang="en-GB" sz="2000" dirty="0">
                <a:latin typeface="Verdana" pitchFamily="34" charset="0"/>
                <a:ea typeface="Verdana" pitchFamily="34" charset="0"/>
                <a:cs typeface="Verdana" pitchFamily="34" charset="0"/>
              </a:rPr>
              <a:t> </a:t>
            </a:r>
            <a:r>
              <a:rPr lang="en-GB" sz="2000" dirty="0" err="1">
                <a:latin typeface="Verdana" pitchFamily="34" charset="0"/>
                <a:ea typeface="Verdana" pitchFamily="34" charset="0"/>
                <a:cs typeface="Verdana" pitchFamily="34" charset="0"/>
              </a:rPr>
              <a:t>Aihie</a:t>
            </a:r>
            <a:r>
              <a:rPr lang="en-GB" sz="2000" dirty="0">
                <a:latin typeface="Verdana" pitchFamily="34" charset="0"/>
                <a:ea typeface="Verdana" pitchFamily="34" charset="0"/>
                <a:cs typeface="Verdana" pitchFamily="34" charset="0"/>
              </a:rPr>
              <a:t> </a:t>
            </a:r>
            <a:r>
              <a:rPr lang="en-GB" sz="2000" dirty="0" err="1">
                <a:latin typeface="Verdana" pitchFamily="34" charset="0"/>
                <a:ea typeface="Verdana" pitchFamily="34" charset="0"/>
                <a:cs typeface="Verdana" pitchFamily="34" charset="0"/>
              </a:rPr>
              <a:t>Sayer</a:t>
            </a:r>
            <a:r>
              <a:rPr lang="en-GB" sz="2000" dirty="0">
                <a:latin typeface="Verdana" pitchFamily="34" charset="0"/>
                <a:ea typeface="Verdana" pitchFamily="34" charset="0"/>
                <a:cs typeface="Verdana" pitchFamily="34" charset="0"/>
              </a:rPr>
              <a:t>,                                                                     Maria </a:t>
            </a:r>
            <a:r>
              <a:rPr lang="en-GB" sz="2000" dirty="0" err="1">
                <a:latin typeface="Verdana" pitchFamily="34" charset="0"/>
                <a:ea typeface="Verdana" pitchFamily="34" charset="0"/>
                <a:cs typeface="Verdana" pitchFamily="34" charset="0"/>
              </a:rPr>
              <a:t>Evandrou</a:t>
            </a:r>
            <a:r>
              <a:rPr lang="en-GB" sz="2000" dirty="0">
                <a:latin typeface="Verdana" pitchFamily="34" charset="0"/>
                <a:ea typeface="Verdana" pitchFamily="34" charset="0"/>
                <a:cs typeface="Verdana" pitchFamily="34" charset="0"/>
              </a:rPr>
              <a:t> and Cyrus Cooper</a:t>
            </a:r>
          </a:p>
          <a:p>
            <a:pPr marL="377825" indent="-377825">
              <a:lnSpc>
                <a:spcPct val="90000"/>
              </a:lnSpc>
            </a:pPr>
            <a:endParaRPr lang="en-GB" sz="2000" dirty="0">
              <a:latin typeface="Verdana" pitchFamily="34" charset="0"/>
              <a:ea typeface="Verdana" pitchFamily="34" charset="0"/>
              <a:cs typeface="Verdana" pitchFamily="34" charset="0"/>
            </a:endParaRPr>
          </a:p>
          <a:p>
            <a:pPr marL="377825" indent="-377825">
              <a:lnSpc>
                <a:spcPct val="90000"/>
              </a:lnSpc>
            </a:pPr>
            <a:r>
              <a:rPr lang="en-GB" sz="2000" dirty="0">
                <a:latin typeface="Verdana" pitchFamily="34" charset="0"/>
                <a:ea typeface="Verdana" pitchFamily="34" charset="0"/>
                <a:cs typeface="Verdana" pitchFamily="34" charset="0"/>
              </a:rPr>
              <a:t>Funding: </a:t>
            </a:r>
          </a:p>
          <a:p>
            <a:pPr marL="952500" lvl="1">
              <a:lnSpc>
                <a:spcPct val="90000"/>
              </a:lnSpc>
            </a:pPr>
            <a:r>
              <a:rPr lang="en-GB" sz="2000" dirty="0">
                <a:latin typeface="Verdana" pitchFamily="34" charset="0"/>
                <a:ea typeface="Verdana" pitchFamily="34" charset="0"/>
                <a:cs typeface="Verdana" pitchFamily="34" charset="0"/>
              </a:rPr>
              <a:t>MRC </a:t>
            </a:r>
          </a:p>
          <a:p>
            <a:pPr marL="952500" lvl="1">
              <a:lnSpc>
                <a:spcPct val="90000"/>
              </a:lnSpc>
            </a:pPr>
            <a:r>
              <a:rPr lang="en-GB" sz="2000" dirty="0">
                <a:latin typeface="Verdana" pitchFamily="34" charset="0"/>
                <a:ea typeface="Verdana" pitchFamily="34" charset="0"/>
                <a:cs typeface="Verdana" pitchFamily="34" charset="0"/>
              </a:rPr>
              <a:t>University of Southampton</a:t>
            </a:r>
          </a:p>
          <a:p>
            <a:pPr marL="952500" lvl="1">
              <a:lnSpc>
                <a:spcPct val="90000"/>
              </a:lnSpc>
            </a:pPr>
            <a:r>
              <a:rPr lang="en-GB" sz="2000" dirty="0">
                <a:latin typeface="Verdana" pitchFamily="34" charset="0"/>
                <a:ea typeface="Verdana" pitchFamily="34" charset="0"/>
                <a:cs typeface="Verdana" pitchFamily="34" charset="0"/>
              </a:rPr>
              <a:t>BHF, ARC, NOS, </a:t>
            </a:r>
            <a:r>
              <a:rPr lang="en-GB" sz="2000" dirty="0" err="1">
                <a:latin typeface="Verdana" pitchFamily="34" charset="0"/>
                <a:ea typeface="Verdana" pitchFamily="34" charset="0"/>
                <a:cs typeface="Verdana" pitchFamily="34" charset="0"/>
              </a:rPr>
              <a:t>Wellcome</a:t>
            </a:r>
            <a:r>
              <a:rPr lang="en-GB" sz="2000" dirty="0">
                <a:latin typeface="Verdana" pitchFamily="34" charset="0"/>
                <a:ea typeface="Verdana" pitchFamily="34" charset="0"/>
                <a:cs typeface="Verdana" pitchFamily="34" charset="0"/>
              </a:rPr>
              <a:t> Trust</a:t>
            </a:r>
          </a:p>
          <a:p>
            <a:pPr marL="377825" indent="-377825">
              <a:lnSpc>
                <a:spcPct val="90000"/>
              </a:lnSpc>
            </a:pPr>
            <a:endParaRPr lang="en-GB" sz="2400" dirty="0">
              <a:solidFill>
                <a:schemeClr val="bg1"/>
              </a:solidFill>
              <a:latin typeface="Arial" charset="0"/>
            </a:endParaRPr>
          </a:p>
        </p:txBody>
      </p:sp>
      <p:pic>
        <p:nvPicPr>
          <p:cNvPr id="57348" name="Picture 4" descr="DSCF005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4320" y="3991694"/>
            <a:ext cx="2514104" cy="1885578"/>
          </a:xfrm>
          <a:prstGeom prst="rect">
            <a:avLst/>
          </a:prstGeom>
          <a:noFill/>
          <a:extLst>
            <a:ext uri="{909E8E84-426E-40DD-AFC4-6F175D3DCCD1}">
              <a14:hiddenFill xmlns:a14="http://schemas.microsoft.com/office/drawing/2010/main">
                <a:solidFill>
                  <a:srgbClr val="FFFFFF"/>
                </a:solidFill>
              </a14:hiddenFill>
            </a:ext>
          </a:extLst>
        </p:spPr>
      </p:pic>
      <p:pic>
        <p:nvPicPr>
          <p:cNvPr id="57349" name="Picture 5" descr="Herts_staf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1556792"/>
            <a:ext cx="2927884" cy="1989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367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3752" y="1916832"/>
            <a:ext cx="8229600" cy="4525963"/>
          </a:xfrm>
        </p:spPr>
        <p:txBody>
          <a:bodyPr>
            <a:normAutofit/>
          </a:bodyPr>
          <a:lstStyle/>
          <a:p>
            <a:pPr>
              <a:spcAft>
                <a:spcPts val="600"/>
              </a:spcAft>
            </a:pPr>
            <a:r>
              <a:rPr lang="en-GB" sz="2000" dirty="0" smtClean="0">
                <a:latin typeface="Verdana" pitchFamily="34" charset="0"/>
                <a:ea typeface="Verdana" pitchFamily="34" charset="0"/>
                <a:cs typeface="Verdana" pitchFamily="34" charset="0"/>
              </a:rPr>
              <a:t>Musculoskeletal disorders are a major problem in older people and </a:t>
            </a:r>
            <a:r>
              <a:rPr lang="en-GB" sz="2000" dirty="0">
                <a:latin typeface="Verdana" pitchFamily="34" charset="0"/>
                <a:ea typeface="Verdana" pitchFamily="34" charset="0"/>
                <a:cs typeface="Verdana" pitchFamily="34" charset="0"/>
              </a:rPr>
              <a:t>place </a:t>
            </a:r>
            <a:r>
              <a:rPr lang="en-GB" sz="2000" dirty="0" smtClean="0">
                <a:latin typeface="Verdana" pitchFamily="34" charset="0"/>
                <a:ea typeface="Verdana" pitchFamily="34" charset="0"/>
                <a:cs typeface="Verdana" pitchFamily="34" charset="0"/>
              </a:rPr>
              <a:t>a substantial burden on UK health and social care services</a:t>
            </a:r>
          </a:p>
          <a:p>
            <a:pPr>
              <a:spcAft>
                <a:spcPts val="600"/>
              </a:spcAft>
            </a:pPr>
            <a:endParaRPr lang="en-GB" sz="2000" dirty="0" smtClean="0">
              <a:latin typeface="Verdana" pitchFamily="34" charset="0"/>
              <a:ea typeface="Verdana" pitchFamily="34" charset="0"/>
              <a:cs typeface="Verdana" pitchFamily="34" charset="0"/>
            </a:endParaRPr>
          </a:p>
          <a:p>
            <a:pPr>
              <a:spcAft>
                <a:spcPts val="600"/>
              </a:spcAft>
            </a:pPr>
            <a:r>
              <a:rPr lang="en-GB" sz="2000" dirty="0" smtClean="0">
                <a:latin typeface="Verdana" pitchFamily="34" charset="0"/>
                <a:ea typeface="Verdana" pitchFamily="34" charset="0"/>
                <a:cs typeface="Verdana" pitchFamily="34" charset="0"/>
              </a:rPr>
              <a:t>The UK has an ageing population</a:t>
            </a:r>
          </a:p>
          <a:p>
            <a:pPr>
              <a:spcAft>
                <a:spcPts val="600"/>
              </a:spcAft>
            </a:pPr>
            <a:endParaRPr lang="en-GB" sz="2000" dirty="0" smtClean="0">
              <a:latin typeface="Verdana" pitchFamily="34" charset="0"/>
              <a:ea typeface="Verdana" pitchFamily="34" charset="0"/>
              <a:cs typeface="Verdana" pitchFamily="34" charset="0"/>
            </a:endParaRPr>
          </a:p>
          <a:p>
            <a:pPr>
              <a:spcAft>
                <a:spcPts val="600"/>
              </a:spcAft>
            </a:pPr>
            <a:r>
              <a:rPr lang="en-GB" sz="2000" dirty="0">
                <a:latin typeface="Verdana" pitchFamily="34" charset="0"/>
                <a:ea typeface="Verdana" pitchFamily="34" charset="0"/>
                <a:cs typeface="Verdana" pitchFamily="34" charset="0"/>
              </a:rPr>
              <a:t>Improved understanding of the patterns and determinants of musculoskeletal ageing is needed for </a:t>
            </a:r>
            <a:r>
              <a:rPr lang="en-GB" sz="2000" dirty="0" smtClean="0">
                <a:latin typeface="Verdana" pitchFamily="34" charset="0"/>
                <a:ea typeface="Verdana" pitchFamily="34" charset="0"/>
                <a:cs typeface="Verdana" pitchFamily="34" charset="0"/>
              </a:rPr>
              <a:t>planning </a:t>
            </a:r>
            <a:r>
              <a:rPr lang="en-GB" sz="2000" dirty="0">
                <a:latin typeface="Verdana" pitchFamily="34" charset="0"/>
                <a:ea typeface="Verdana" pitchFamily="34" charset="0"/>
                <a:cs typeface="Verdana" pitchFamily="34" charset="0"/>
              </a:rPr>
              <a:t>of health and social care </a:t>
            </a:r>
            <a:r>
              <a:rPr lang="en-GB" sz="2000" dirty="0" smtClean="0">
                <a:latin typeface="Verdana" pitchFamily="34" charset="0"/>
                <a:ea typeface="Verdana" pitchFamily="34" charset="0"/>
                <a:cs typeface="Verdana" pitchFamily="34" charset="0"/>
              </a:rPr>
              <a:t>services, </a:t>
            </a:r>
            <a:r>
              <a:rPr lang="en-GB" sz="2000" dirty="0">
                <a:latin typeface="Verdana" pitchFamily="34" charset="0"/>
                <a:ea typeface="Verdana" pitchFamily="34" charset="0"/>
                <a:cs typeface="Verdana" pitchFamily="34" charset="0"/>
              </a:rPr>
              <a:t>and </a:t>
            </a:r>
            <a:r>
              <a:rPr lang="en-GB" sz="2000" dirty="0" smtClean="0">
                <a:latin typeface="Verdana" pitchFamily="34" charset="0"/>
                <a:ea typeface="Verdana" pitchFamily="34" charset="0"/>
                <a:cs typeface="Verdana" pitchFamily="34" charset="0"/>
              </a:rPr>
              <a:t>development </a:t>
            </a:r>
            <a:r>
              <a:rPr lang="en-GB" sz="2000" dirty="0">
                <a:latin typeface="Verdana" pitchFamily="34" charset="0"/>
                <a:ea typeface="Verdana" pitchFamily="34" charset="0"/>
                <a:cs typeface="Verdana" pitchFamily="34" charset="0"/>
              </a:rPr>
              <a:t>of interventions to promote </a:t>
            </a:r>
            <a:r>
              <a:rPr lang="en-GB" sz="2000" dirty="0" smtClean="0">
                <a:latin typeface="Verdana" pitchFamily="34" charset="0"/>
                <a:ea typeface="Verdana" pitchFamily="34" charset="0"/>
                <a:cs typeface="Verdana" pitchFamily="34" charset="0"/>
              </a:rPr>
              <a:t>healthy </a:t>
            </a:r>
            <a:r>
              <a:rPr lang="en-GB" sz="2000" dirty="0">
                <a:latin typeface="Verdana" pitchFamily="34" charset="0"/>
                <a:ea typeface="Verdana" pitchFamily="34" charset="0"/>
                <a:cs typeface="Verdana" pitchFamily="34" charset="0"/>
              </a:rPr>
              <a:t>ageing at the individual level.</a:t>
            </a:r>
          </a:p>
          <a:p>
            <a:pPr>
              <a:spcAft>
                <a:spcPts val="600"/>
              </a:spcAft>
            </a:pPr>
            <a:endParaRPr lang="en-GB" sz="22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5" name="Rectangle 2"/>
          <p:cNvSpPr txBox="1">
            <a:spLocks noChangeArrowheads="1"/>
          </p:cNvSpPr>
          <p:nvPr/>
        </p:nvSpPr>
        <p:spPr bwMode="auto">
          <a:xfrm>
            <a:off x="-3448" y="20996"/>
            <a:ext cx="9144000" cy="649287"/>
          </a:xfrm>
          <a:prstGeom prst="rect">
            <a:avLst/>
          </a:prstGeom>
          <a:noFill/>
          <a:ln w="9525">
            <a:noFill/>
            <a:miter lim="800000"/>
            <a:headEnd/>
            <a:tailEnd/>
          </a:ln>
        </p:spPr>
        <p:txBody>
          <a:bodyPr lIns="0" anchor="ctr"/>
          <a:lstStyle/>
          <a:p>
            <a:pPr algn="ctr">
              <a:defRPr/>
            </a:pPr>
            <a:endParaRPr lang="en-GB" sz="3600" kern="0" dirty="0" smtClean="0">
              <a:solidFill>
                <a:srgbClr val="766A62"/>
              </a:solidFill>
              <a:latin typeface="Verdana"/>
              <a:ea typeface="+mj-ea"/>
              <a:cs typeface="+mj-cs"/>
            </a:endParaRPr>
          </a:p>
          <a:p>
            <a:pPr algn="ctr">
              <a:defRPr/>
            </a:pPr>
            <a:endParaRPr lang="en-GB" sz="3200" kern="0" dirty="0" smtClean="0">
              <a:solidFill>
                <a:srgbClr val="766A62"/>
              </a:solidFill>
              <a:latin typeface="Verdana"/>
              <a:ea typeface="+mj-ea"/>
              <a:cs typeface="+mj-cs"/>
            </a:endParaRPr>
          </a:p>
          <a:p>
            <a:pPr algn="ctr">
              <a:defRPr/>
            </a:pPr>
            <a:endParaRPr lang="en-GB" sz="3200" kern="0" dirty="0">
              <a:solidFill>
                <a:srgbClr val="766A62"/>
              </a:solidFill>
              <a:latin typeface="Verdana"/>
              <a:ea typeface="+mj-ea"/>
              <a:cs typeface="+mj-cs"/>
            </a:endParaRPr>
          </a:p>
          <a:p>
            <a:pPr algn="ctr">
              <a:defRPr/>
            </a:pPr>
            <a:endParaRPr lang="en-GB" sz="3200" kern="0" dirty="0" smtClean="0">
              <a:solidFill>
                <a:srgbClr val="766A62"/>
              </a:solidFill>
              <a:latin typeface="Verdana"/>
              <a:ea typeface="+mj-ea"/>
              <a:cs typeface="+mj-cs"/>
            </a:endParaRPr>
          </a:p>
          <a:p>
            <a:pPr algn="ctr">
              <a:defRPr/>
            </a:pPr>
            <a:r>
              <a:rPr lang="en-GB" sz="3200" kern="0" dirty="0" smtClean="0">
                <a:solidFill>
                  <a:srgbClr val="766A62"/>
                </a:solidFill>
                <a:latin typeface="Verdana"/>
                <a:ea typeface="+mj-ea"/>
                <a:cs typeface="+mj-cs"/>
              </a:rPr>
              <a:t>Background</a:t>
            </a:r>
            <a:endParaRPr lang="en-GB" sz="3200" kern="0" dirty="0">
              <a:solidFill>
                <a:srgbClr val="766A62"/>
              </a:solidFill>
              <a:latin typeface="Verdana"/>
              <a:ea typeface="+mj-ea"/>
              <a:cs typeface="+mj-cs"/>
            </a:endParaRPr>
          </a:p>
          <a:p>
            <a:pPr algn="ctr">
              <a:defRPr/>
            </a:pPr>
            <a:endParaRPr lang="en-GB" sz="3600" kern="0" dirty="0">
              <a:solidFill>
                <a:srgbClr val="766A62"/>
              </a:solidFill>
              <a:latin typeface="Verdana"/>
              <a:ea typeface="+mj-ea"/>
              <a:cs typeface="+mj-cs"/>
            </a:endParaRPr>
          </a:p>
        </p:txBody>
      </p:sp>
    </p:spTree>
    <p:extLst>
      <p:ext uri="{BB962C8B-B14F-4D97-AF65-F5344CB8AC3E}">
        <p14:creationId xmlns:p14="http://schemas.microsoft.com/office/powerpoint/2010/main" val="3923828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324644"/>
            <a:ext cx="9144000" cy="649287"/>
          </a:xfrm>
          <a:prstGeom prst="rect">
            <a:avLst/>
          </a:prstGeom>
          <a:noFill/>
          <a:ln w="9525">
            <a:noFill/>
            <a:miter lim="800000"/>
            <a:headEnd/>
            <a:tailEnd/>
          </a:ln>
        </p:spPr>
        <p:txBody>
          <a:bodyPr lIns="0" anchor="ctr"/>
          <a:lstStyle/>
          <a:p>
            <a:pPr algn="ctr">
              <a:defRPr/>
            </a:pPr>
            <a:endParaRPr lang="en-GB" sz="3600" kern="0" dirty="0" smtClean="0">
              <a:solidFill>
                <a:srgbClr val="766A62"/>
              </a:solidFill>
              <a:latin typeface="Verdana"/>
              <a:ea typeface="+mj-ea"/>
              <a:cs typeface="+mj-cs"/>
            </a:endParaRPr>
          </a:p>
          <a:p>
            <a:pPr algn="ctr">
              <a:defRPr/>
            </a:pPr>
            <a:endParaRPr lang="en-GB" sz="3200" kern="0" dirty="0" smtClean="0">
              <a:solidFill>
                <a:srgbClr val="766A62"/>
              </a:solidFill>
              <a:latin typeface="Verdana"/>
              <a:ea typeface="+mj-ea"/>
              <a:cs typeface="+mj-cs"/>
            </a:endParaRPr>
          </a:p>
          <a:p>
            <a:pPr algn="ctr">
              <a:defRPr/>
            </a:pPr>
            <a:endParaRPr lang="en-GB" sz="3200" kern="0" dirty="0">
              <a:solidFill>
                <a:srgbClr val="766A62"/>
              </a:solidFill>
              <a:latin typeface="Verdana"/>
              <a:ea typeface="+mj-ea"/>
              <a:cs typeface="+mj-cs"/>
            </a:endParaRPr>
          </a:p>
          <a:p>
            <a:pPr algn="ctr">
              <a:defRPr/>
            </a:pPr>
            <a:endParaRPr lang="en-GB" sz="3200" kern="0" dirty="0" smtClean="0">
              <a:solidFill>
                <a:srgbClr val="766A62"/>
              </a:solidFill>
              <a:latin typeface="Verdana"/>
              <a:ea typeface="+mj-ea"/>
              <a:cs typeface="+mj-cs"/>
            </a:endParaRPr>
          </a:p>
          <a:p>
            <a:pPr algn="ctr">
              <a:defRPr/>
            </a:pPr>
            <a:r>
              <a:rPr lang="en-GB" sz="3200" kern="0" dirty="0" smtClean="0">
                <a:solidFill>
                  <a:srgbClr val="766A62"/>
                </a:solidFill>
                <a:latin typeface="Verdana"/>
                <a:ea typeface="+mj-ea"/>
                <a:cs typeface="+mj-cs"/>
              </a:rPr>
              <a:t>Background</a:t>
            </a:r>
            <a:endParaRPr lang="en-GB" sz="3200" kern="0" dirty="0">
              <a:solidFill>
                <a:srgbClr val="766A62"/>
              </a:solidFill>
              <a:latin typeface="Verdana"/>
              <a:ea typeface="+mj-ea"/>
              <a:cs typeface="+mj-cs"/>
            </a:endParaRPr>
          </a:p>
          <a:p>
            <a:pPr algn="ctr">
              <a:defRPr/>
            </a:pPr>
            <a:endParaRPr lang="en-GB" sz="3600" kern="0" dirty="0">
              <a:solidFill>
                <a:srgbClr val="766A62"/>
              </a:solidFill>
              <a:latin typeface="Verdana"/>
              <a:ea typeface="+mj-ea"/>
              <a:cs typeface="+mj-cs"/>
            </a:endParaRPr>
          </a:p>
        </p:txBody>
      </p:sp>
      <p:sp>
        <p:nvSpPr>
          <p:cNvPr id="9" name="Rectangle 8"/>
          <p:cNvSpPr/>
          <p:nvPr/>
        </p:nvSpPr>
        <p:spPr>
          <a:xfrm>
            <a:off x="4879041" y="5440624"/>
            <a:ext cx="1820631" cy="451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
        <p:nvSpPr>
          <p:cNvPr id="6" name="Rectangle 5"/>
          <p:cNvSpPr/>
          <p:nvPr/>
        </p:nvSpPr>
        <p:spPr>
          <a:xfrm>
            <a:off x="179512" y="1314634"/>
            <a:ext cx="8856984" cy="1754326"/>
          </a:xfrm>
          <a:prstGeom prst="rect">
            <a:avLst/>
          </a:prstGeom>
        </p:spPr>
        <p:txBody>
          <a:bodyPr wrap="square">
            <a:spAutoFit/>
          </a:bodyPr>
          <a:lstStyle/>
          <a:p>
            <a:pPr marL="377825" indent="-377825">
              <a:lnSpc>
                <a:spcPct val="90000"/>
              </a:lnSpc>
              <a:buFont typeface="Arial" pitchFamily="34" charset="0"/>
              <a:buChar char="•"/>
            </a:pPr>
            <a:r>
              <a:rPr lang="en-GB" sz="2000" dirty="0">
                <a:latin typeface="Verdana" pitchFamily="34" charset="0"/>
                <a:ea typeface="Verdana" pitchFamily="34" charset="0"/>
                <a:cs typeface="Verdana" pitchFamily="34" charset="0"/>
              </a:rPr>
              <a:t>Social inequalities in health have been recognised </a:t>
            </a:r>
            <a:r>
              <a:rPr lang="en-GB" sz="2000" dirty="0" smtClean="0">
                <a:latin typeface="Verdana" pitchFamily="34" charset="0"/>
                <a:ea typeface="Verdana" pitchFamily="34" charset="0"/>
                <a:cs typeface="Verdana" pitchFamily="34" charset="0"/>
              </a:rPr>
              <a:t>for centuries </a:t>
            </a:r>
            <a:endParaRPr lang="en-GB" sz="2000" dirty="0">
              <a:latin typeface="Verdana" pitchFamily="34" charset="0"/>
              <a:ea typeface="Verdana" pitchFamily="34" charset="0"/>
              <a:cs typeface="Verdana" pitchFamily="34" charset="0"/>
            </a:endParaRPr>
          </a:p>
          <a:p>
            <a:pPr marL="377825" indent="-377825">
              <a:lnSpc>
                <a:spcPct val="90000"/>
              </a:lnSpc>
              <a:buFont typeface="Arial" pitchFamily="34" charset="0"/>
              <a:buChar char="•"/>
            </a:pPr>
            <a:endParaRPr lang="en-GB" sz="2000" dirty="0">
              <a:latin typeface="Verdana" pitchFamily="34" charset="0"/>
              <a:ea typeface="Verdana" pitchFamily="34" charset="0"/>
              <a:cs typeface="Verdana" pitchFamily="34" charset="0"/>
            </a:endParaRPr>
          </a:p>
          <a:p>
            <a:pPr marL="377825" indent="-377825">
              <a:lnSpc>
                <a:spcPct val="90000"/>
              </a:lnSpc>
              <a:buFont typeface="Arial" pitchFamily="34" charset="0"/>
              <a:buChar char="•"/>
            </a:pPr>
            <a:r>
              <a:rPr lang="en-GB" sz="2000" dirty="0">
                <a:latin typeface="Verdana" pitchFamily="34" charset="0"/>
                <a:ea typeface="Verdana" pitchFamily="34" charset="0"/>
                <a:cs typeface="Verdana" pitchFamily="34" charset="0"/>
              </a:rPr>
              <a:t>Even in generally wealthy Western countries, </a:t>
            </a:r>
            <a:r>
              <a:rPr lang="en-GB" sz="2000" dirty="0" smtClean="0">
                <a:latin typeface="Verdana" pitchFamily="34" charset="0"/>
                <a:ea typeface="Verdana" pitchFamily="34" charset="0"/>
                <a:cs typeface="Verdana" pitchFamily="34" charset="0"/>
              </a:rPr>
              <a:t>health inequalities </a:t>
            </a:r>
            <a:r>
              <a:rPr lang="en-GB" sz="2000" dirty="0">
                <a:latin typeface="Verdana" pitchFamily="34" charset="0"/>
                <a:ea typeface="Verdana" pitchFamily="34" charset="0"/>
                <a:cs typeface="Verdana" pitchFamily="34" charset="0"/>
              </a:rPr>
              <a:t>exist across </a:t>
            </a:r>
            <a:r>
              <a:rPr lang="en-GB" sz="2000" dirty="0" smtClean="0">
                <a:latin typeface="Verdana" pitchFamily="34" charset="0"/>
                <a:ea typeface="Verdana" pitchFamily="34" charset="0"/>
                <a:cs typeface="Verdana" pitchFamily="34" charset="0"/>
              </a:rPr>
              <a:t>relative </a:t>
            </a:r>
            <a:r>
              <a:rPr lang="en-GB" sz="2000" dirty="0">
                <a:latin typeface="Verdana" pitchFamily="34" charset="0"/>
                <a:ea typeface="Verdana" pitchFamily="34" charset="0"/>
                <a:cs typeface="Verdana" pitchFamily="34" charset="0"/>
              </a:rPr>
              <a:t>levels of </a:t>
            </a:r>
            <a:r>
              <a:rPr lang="en-GB" sz="2000" dirty="0" smtClean="0">
                <a:latin typeface="Verdana" pitchFamily="34" charset="0"/>
                <a:ea typeface="Verdana" pitchFamily="34" charset="0"/>
                <a:cs typeface="Verdana" pitchFamily="34" charset="0"/>
              </a:rPr>
              <a:t>deprivation</a:t>
            </a:r>
            <a:endParaRPr lang="en-GB" sz="2000" dirty="0">
              <a:latin typeface="Verdana" pitchFamily="34" charset="0"/>
              <a:ea typeface="Verdana" pitchFamily="34" charset="0"/>
              <a:cs typeface="Verdana" pitchFamily="34" charset="0"/>
            </a:endParaRPr>
          </a:p>
          <a:p>
            <a:pPr marL="377825" indent="-377825">
              <a:lnSpc>
                <a:spcPct val="90000"/>
              </a:lnSpc>
              <a:buFont typeface="Arial" pitchFamily="34" charset="0"/>
              <a:buChar char="•"/>
            </a:pPr>
            <a:endParaRPr lang="en-GB" sz="2000" dirty="0">
              <a:latin typeface="Verdana" pitchFamily="34" charset="0"/>
              <a:ea typeface="Verdana" pitchFamily="34" charset="0"/>
              <a:cs typeface="Verdana" pitchFamily="34" charset="0"/>
            </a:endParaRPr>
          </a:p>
          <a:p>
            <a:pPr marL="377825" indent="-377825">
              <a:lnSpc>
                <a:spcPct val="90000"/>
              </a:lnSpc>
              <a:buFont typeface="Arial" pitchFamily="34" charset="0"/>
              <a:buChar char="•"/>
            </a:pPr>
            <a:endParaRPr lang="en-GB" sz="2000" dirty="0">
              <a:latin typeface="Verdana" pitchFamily="34" charset="0"/>
              <a:ea typeface="Verdana" pitchFamily="34" charset="0"/>
              <a:cs typeface="Verdana" pitchFamily="34" charset="0"/>
            </a:endParaRPr>
          </a:p>
        </p:txBody>
      </p:sp>
      <p:sp>
        <p:nvSpPr>
          <p:cNvPr id="10" name="Rectangle 9"/>
          <p:cNvSpPr/>
          <p:nvPr/>
        </p:nvSpPr>
        <p:spPr>
          <a:xfrm>
            <a:off x="179512" y="6237312"/>
            <a:ext cx="8964488" cy="677108"/>
          </a:xfrm>
          <a:prstGeom prst="rect">
            <a:avLst/>
          </a:prstGeom>
        </p:spPr>
        <p:txBody>
          <a:bodyPr wrap="square">
            <a:spAutoFit/>
          </a:bodyPr>
          <a:lstStyle/>
          <a:p>
            <a:pPr marL="285750" indent="-285750">
              <a:buFont typeface="Arial" pitchFamily="34" charset="0"/>
              <a:buChar char="•"/>
            </a:pPr>
            <a:r>
              <a:rPr lang="en-GB" sz="2000" dirty="0" smtClean="0">
                <a:latin typeface="Verdana" pitchFamily="34" charset="0"/>
                <a:ea typeface="Verdana" pitchFamily="34" charset="0"/>
                <a:cs typeface="Verdana" pitchFamily="34" charset="0"/>
              </a:rPr>
              <a:t>Little </a:t>
            </a:r>
            <a:r>
              <a:rPr lang="en-GB" sz="2000" dirty="0">
                <a:latin typeface="Verdana" pitchFamily="34" charset="0"/>
                <a:ea typeface="Verdana" pitchFamily="34" charset="0"/>
                <a:cs typeface="Verdana" pitchFamily="34" charset="0"/>
              </a:rPr>
              <a:t>is known about social inequalities in </a:t>
            </a:r>
            <a:r>
              <a:rPr lang="en-GB" sz="2000" dirty="0" smtClean="0">
                <a:latin typeface="Verdana" pitchFamily="34" charset="0"/>
                <a:ea typeface="Verdana" pitchFamily="34" charset="0"/>
                <a:cs typeface="Verdana" pitchFamily="34" charset="0"/>
              </a:rPr>
              <a:t>musculoskeletal ageing</a:t>
            </a:r>
            <a:endParaRPr lang="en-GB" sz="2000" dirty="0">
              <a:latin typeface="Verdana" pitchFamily="34" charset="0"/>
              <a:ea typeface="Verdana" pitchFamily="34" charset="0"/>
              <a:cs typeface="Verdana" pitchFamily="34" charset="0"/>
            </a:endParaRPr>
          </a:p>
          <a:p>
            <a:r>
              <a:rPr lang="en-GB" dirty="0" smtClean="0">
                <a:latin typeface="Verdana" pitchFamily="34" charset="0"/>
                <a:ea typeface="Verdana" pitchFamily="34" charset="0"/>
                <a:cs typeface="Verdana" pitchFamily="34" charset="0"/>
              </a:rPr>
              <a:t> </a:t>
            </a:r>
            <a:endParaRPr lang="en-GB" dirty="0"/>
          </a:p>
        </p:txBody>
      </p:sp>
      <p:grpSp>
        <p:nvGrpSpPr>
          <p:cNvPr id="19" name="Group 18"/>
          <p:cNvGrpSpPr/>
          <p:nvPr/>
        </p:nvGrpSpPr>
        <p:grpSpPr>
          <a:xfrm>
            <a:off x="1512843" y="2469922"/>
            <a:ext cx="9611885" cy="4703494"/>
            <a:chOff x="755576" y="2708920"/>
            <a:chExt cx="9611885" cy="4343454"/>
          </a:xfrm>
        </p:grpSpPr>
        <p:grpSp>
          <p:nvGrpSpPr>
            <p:cNvPr id="12" name="Group 11"/>
            <p:cNvGrpSpPr/>
            <p:nvPr/>
          </p:nvGrpSpPr>
          <p:grpSpPr>
            <a:xfrm>
              <a:off x="755576" y="2708920"/>
              <a:ext cx="5062041" cy="4343454"/>
              <a:chOff x="1500166" y="2085077"/>
              <a:chExt cx="5304082" cy="3788775"/>
            </a:xfrm>
          </p:grpSpPr>
          <p:pic>
            <p:nvPicPr>
              <p:cNvPr id="13" name="Picture 12"/>
              <p:cNvPicPr>
                <a:picLocks noChangeAspect="1" noChangeArrowheads="1"/>
              </p:cNvPicPr>
              <p:nvPr/>
            </p:nvPicPr>
            <p:blipFill rotWithShape="1">
              <a:blip r:embed="rId3" cstate="print">
                <a:grayscl/>
              </a:blip>
              <a:srcRect l="9888" t="3307" r="3357" b="17606"/>
              <a:stretch/>
            </p:blipFill>
            <p:spPr bwMode="auto">
              <a:xfrm>
                <a:off x="1500166" y="2085077"/>
                <a:ext cx="5226885" cy="2658306"/>
              </a:xfrm>
              <a:prstGeom prst="rect">
                <a:avLst/>
              </a:prstGeom>
              <a:noFill/>
              <a:ln w="9525">
                <a:noFill/>
                <a:miter lim="800000"/>
                <a:headEnd/>
                <a:tailEnd/>
              </a:ln>
              <a:effectLst/>
            </p:spPr>
          </p:pic>
          <p:sp>
            <p:nvSpPr>
              <p:cNvPr id="14" name="Rectangle 13"/>
              <p:cNvSpPr/>
              <p:nvPr/>
            </p:nvSpPr>
            <p:spPr>
              <a:xfrm>
                <a:off x="4946860" y="5445224"/>
                <a:ext cx="1857388" cy="428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grpSp>
        <p:grpSp>
          <p:nvGrpSpPr>
            <p:cNvPr id="15" name="Group 14"/>
            <p:cNvGrpSpPr/>
            <p:nvPr/>
          </p:nvGrpSpPr>
          <p:grpSpPr>
            <a:xfrm>
              <a:off x="5843212" y="5013176"/>
              <a:ext cx="4524249" cy="681738"/>
              <a:chOff x="1500166" y="5155852"/>
              <a:chExt cx="5304082" cy="721073"/>
            </a:xfrm>
          </p:grpSpPr>
          <p:pic>
            <p:nvPicPr>
              <p:cNvPr id="16" name="Picture 15"/>
              <p:cNvPicPr>
                <a:picLocks noChangeAspect="1" noChangeArrowheads="1"/>
              </p:cNvPicPr>
              <p:nvPr/>
            </p:nvPicPr>
            <p:blipFill rotWithShape="1">
              <a:blip r:embed="rId3" cstate="print">
                <a:grayscl/>
              </a:blip>
              <a:srcRect l="9888" t="82394" r="54212"/>
              <a:stretch/>
            </p:blipFill>
            <p:spPr bwMode="auto">
              <a:xfrm>
                <a:off x="1500166" y="5155852"/>
                <a:ext cx="2299787" cy="721073"/>
              </a:xfrm>
              <a:prstGeom prst="rect">
                <a:avLst/>
              </a:prstGeom>
              <a:noFill/>
              <a:ln w="9525">
                <a:noFill/>
                <a:miter lim="800000"/>
                <a:headEnd/>
                <a:tailEnd/>
              </a:ln>
              <a:effectLst/>
            </p:spPr>
          </p:pic>
          <p:sp>
            <p:nvSpPr>
              <p:cNvPr id="17" name="Rectangle 16"/>
              <p:cNvSpPr/>
              <p:nvPr/>
            </p:nvSpPr>
            <p:spPr>
              <a:xfrm>
                <a:off x="4946860" y="5445224"/>
                <a:ext cx="1857388" cy="428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grpSp>
        <p:sp>
          <p:nvSpPr>
            <p:cNvPr id="18" name="TextBox 17"/>
            <p:cNvSpPr txBox="1"/>
            <p:nvPr/>
          </p:nvSpPr>
          <p:spPr>
            <a:xfrm>
              <a:off x="971600" y="5661248"/>
              <a:ext cx="8315612" cy="261610"/>
            </a:xfrm>
            <a:prstGeom prst="rect">
              <a:avLst/>
            </a:prstGeom>
            <a:noFill/>
          </p:spPr>
          <p:txBody>
            <a:bodyPr wrap="square" rtlCol="0">
              <a:spAutoFit/>
            </a:bodyPr>
            <a:lstStyle/>
            <a:p>
              <a:r>
                <a:rPr lang="en-GB" sz="1050" dirty="0" smtClean="0">
                  <a:latin typeface="Verdana" pitchFamily="34" charset="0"/>
                  <a:ea typeface="Verdana" pitchFamily="34" charset="0"/>
                  <a:cs typeface="Verdana" pitchFamily="34" charset="0"/>
                </a:rPr>
                <a:t>(Reproduced from “Fair society, healthy lives”, Marmot Review final report, 2010)</a:t>
              </a:r>
              <a:endParaRPr lang="en-GB" sz="1050" dirty="0">
                <a:latin typeface="Verdana" pitchFamily="34" charset="0"/>
                <a:ea typeface="Verdana" pitchFamily="34" charset="0"/>
                <a:cs typeface="Verdana" pitchFamily="34" charset="0"/>
              </a:endParaRPr>
            </a:p>
          </p:txBody>
        </p:sp>
      </p:grpSp>
    </p:spTree>
    <p:extLst>
      <p:ext uri="{BB962C8B-B14F-4D97-AF65-F5344CB8AC3E}">
        <p14:creationId xmlns:p14="http://schemas.microsoft.com/office/powerpoint/2010/main" val="1081577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15950" y="989856"/>
            <a:ext cx="7772400" cy="1143000"/>
          </a:xfrm>
        </p:spPr>
        <p:txBody>
          <a:bodyPr/>
          <a:lstStyle/>
          <a:p>
            <a:r>
              <a:rPr lang="en-GB" sz="3200" kern="0" dirty="0" smtClean="0">
                <a:solidFill>
                  <a:srgbClr val="766A62"/>
                </a:solidFill>
                <a:latin typeface="Verdana"/>
              </a:rPr>
              <a:t>Objective</a:t>
            </a:r>
            <a:endParaRPr lang="en-GB" sz="3200" b="1" dirty="0">
              <a:solidFill>
                <a:srgbClr val="FFFF00"/>
              </a:solidFill>
              <a:latin typeface="Arial" charset="0"/>
            </a:endParaRPr>
          </a:p>
        </p:txBody>
      </p:sp>
      <p:sp>
        <p:nvSpPr>
          <p:cNvPr id="56323" name="Rectangle 3"/>
          <p:cNvSpPr>
            <a:spLocks noGrp="1" noChangeArrowheads="1"/>
          </p:cNvSpPr>
          <p:nvPr>
            <p:ph type="body" idx="1"/>
          </p:nvPr>
        </p:nvSpPr>
        <p:spPr>
          <a:xfrm>
            <a:off x="539552" y="2564904"/>
            <a:ext cx="7992888" cy="2133600"/>
          </a:xfrm>
        </p:spPr>
        <p:txBody>
          <a:bodyPr>
            <a:normAutofit/>
          </a:bodyPr>
          <a:lstStyle/>
          <a:p>
            <a:pPr marL="0" indent="0" algn="just">
              <a:buNone/>
            </a:pPr>
            <a:r>
              <a:rPr lang="en-GB" sz="2200" dirty="0">
                <a:latin typeface="Verdana" pitchFamily="34" charset="0"/>
                <a:ea typeface="Verdana" pitchFamily="34" charset="0"/>
                <a:cs typeface="Verdana" pitchFamily="34" charset="0"/>
              </a:rPr>
              <a:t>To explore social inequalities in </a:t>
            </a:r>
            <a:r>
              <a:rPr lang="en-GB" sz="2200" dirty="0" smtClean="0">
                <a:latin typeface="Verdana" pitchFamily="34" charset="0"/>
                <a:ea typeface="Verdana" pitchFamily="34" charset="0"/>
                <a:cs typeface="Verdana" pitchFamily="34" charset="0"/>
              </a:rPr>
              <a:t>musculoskeletal ageing </a:t>
            </a:r>
            <a:r>
              <a:rPr lang="en-GB" sz="2200" dirty="0">
                <a:latin typeface="Verdana" pitchFamily="34" charset="0"/>
                <a:ea typeface="Verdana" pitchFamily="34" charset="0"/>
                <a:cs typeface="Verdana" pitchFamily="34" charset="0"/>
              </a:rPr>
              <a:t>using data from </a:t>
            </a:r>
            <a:r>
              <a:rPr lang="en-GB" sz="2200" dirty="0" smtClean="0">
                <a:latin typeface="Verdana" pitchFamily="34" charset="0"/>
                <a:ea typeface="Verdana" pitchFamily="34" charset="0"/>
                <a:cs typeface="Verdana" pitchFamily="34" charset="0"/>
              </a:rPr>
              <a:t>community </a:t>
            </a:r>
            <a:r>
              <a:rPr lang="en-GB" sz="2200" dirty="0">
                <a:latin typeface="Verdana" pitchFamily="34" charset="0"/>
                <a:ea typeface="Verdana" pitchFamily="34" charset="0"/>
                <a:cs typeface="Verdana" pitchFamily="34" charset="0"/>
              </a:rPr>
              <a:t>dwelling </a:t>
            </a:r>
            <a:r>
              <a:rPr lang="en-GB" sz="2200" dirty="0" smtClean="0">
                <a:latin typeface="Verdana" pitchFamily="34" charset="0"/>
                <a:ea typeface="Verdana" pitchFamily="34" charset="0"/>
                <a:cs typeface="Verdana" pitchFamily="34" charset="0"/>
              </a:rPr>
              <a:t>‘young-old’ men </a:t>
            </a:r>
            <a:r>
              <a:rPr lang="en-GB" sz="2200" dirty="0">
                <a:latin typeface="Verdana" pitchFamily="34" charset="0"/>
                <a:ea typeface="Verdana" pitchFamily="34" charset="0"/>
                <a:cs typeface="Verdana" pitchFamily="34" charset="0"/>
              </a:rPr>
              <a:t>and women, aged 59-73 years, who participated in the Hertfordshire Cohort Study (HCS)</a:t>
            </a:r>
          </a:p>
        </p:txBody>
      </p:sp>
    </p:spTree>
    <p:extLst>
      <p:ext uri="{BB962C8B-B14F-4D97-AF65-F5344CB8AC3E}">
        <p14:creationId xmlns:p14="http://schemas.microsoft.com/office/powerpoint/2010/main" val="14015481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Ledger"/>
          <p:cNvPicPr>
            <a:picLocks noChangeAspect="1" noChangeArrowheads="1"/>
          </p:cNvPicPr>
          <p:nvPr/>
        </p:nvPicPr>
        <p:blipFill>
          <a:blip r:embed="rId3" cstate="print"/>
          <a:srcRect/>
          <a:stretch>
            <a:fillRect/>
          </a:stretch>
        </p:blipFill>
        <p:spPr bwMode="auto">
          <a:xfrm>
            <a:off x="2051720" y="3470345"/>
            <a:ext cx="3857131" cy="2893050"/>
          </a:xfrm>
          <a:prstGeom prst="rect">
            <a:avLst/>
          </a:prstGeom>
          <a:noFill/>
          <a:ln w="9525">
            <a:noFill/>
            <a:miter lim="800000"/>
            <a:headEnd/>
            <a:tailEnd/>
          </a:ln>
        </p:spPr>
      </p:pic>
      <p:sp>
        <p:nvSpPr>
          <p:cNvPr id="1120258" name="Rectangle 1026"/>
          <p:cNvSpPr>
            <a:spLocks noChangeArrowheads="1"/>
          </p:cNvSpPr>
          <p:nvPr/>
        </p:nvSpPr>
        <p:spPr bwMode="auto">
          <a:xfrm>
            <a:off x="251520" y="827858"/>
            <a:ext cx="10227733" cy="482600"/>
          </a:xfrm>
          <a:prstGeom prst="rect">
            <a:avLst/>
          </a:prstGeom>
          <a:noFill/>
          <a:ln w="9525">
            <a:noFill/>
            <a:miter lim="800000"/>
            <a:headEnd/>
            <a:tailEnd/>
          </a:ln>
          <a:effectLst/>
        </p:spPr>
        <p:txBody>
          <a:bodyPr anchor="ctr"/>
          <a:lstStyle/>
          <a:p>
            <a:pPr algn="ctr" eaLnBrk="0" hangingPunct="0"/>
            <a:endParaRPr lang="en-GB" dirty="0">
              <a:solidFill>
                <a:srgbClr val="ADADCA">
                  <a:lumMod val="75000"/>
                </a:srgbClr>
              </a:solidFill>
            </a:endParaRPr>
          </a:p>
        </p:txBody>
      </p:sp>
      <p:sp>
        <p:nvSpPr>
          <p:cNvPr id="13" name="Title 9"/>
          <p:cNvSpPr txBox="1">
            <a:spLocks/>
          </p:cNvSpPr>
          <p:nvPr/>
        </p:nvSpPr>
        <p:spPr>
          <a:xfrm>
            <a:off x="454225" y="1187990"/>
            <a:ext cx="6061991" cy="1619939"/>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kern="0" dirty="0" smtClean="0">
              <a:solidFill>
                <a:srgbClr val="766A62"/>
              </a:solidFill>
              <a:latin typeface="Verdana"/>
            </a:endParaRPr>
          </a:p>
          <a:p>
            <a:pPr algn="l"/>
            <a:r>
              <a:rPr lang="en-GB" sz="8800" dirty="0" smtClean="0">
                <a:latin typeface="Verdana" pitchFamily="34" charset="0"/>
                <a:ea typeface="Verdana" pitchFamily="34" charset="0"/>
                <a:cs typeface="Verdana" pitchFamily="34" charset="0"/>
              </a:rPr>
              <a:t>A study of </a:t>
            </a:r>
            <a:r>
              <a:rPr lang="en-GB" sz="8800" dirty="0" err="1" smtClean="0">
                <a:latin typeface="Verdana" pitchFamily="34" charset="0"/>
                <a:ea typeface="Verdana" pitchFamily="34" charset="0"/>
                <a:cs typeface="Verdana" pitchFamily="34" charset="0"/>
              </a:rPr>
              <a:t>lifecourse</a:t>
            </a:r>
            <a:r>
              <a:rPr lang="en-GB" sz="8800" dirty="0" smtClean="0">
                <a:latin typeface="Verdana" pitchFamily="34" charset="0"/>
                <a:ea typeface="Verdana" pitchFamily="34" charset="0"/>
                <a:cs typeface="Verdana" pitchFamily="34" charset="0"/>
              </a:rPr>
              <a:t> </a:t>
            </a:r>
            <a:r>
              <a:rPr lang="en-GB" sz="8800" dirty="0">
                <a:latin typeface="Verdana" pitchFamily="34" charset="0"/>
                <a:ea typeface="Verdana" pitchFamily="34" charset="0"/>
                <a:cs typeface="Verdana" pitchFamily="34" charset="0"/>
              </a:rPr>
              <a:t>influences on </a:t>
            </a:r>
            <a:r>
              <a:rPr lang="en-GB" sz="8800" dirty="0" smtClean="0">
                <a:latin typeface="Verdana" pitchFamily="34" charset="0"/>
                <a:ea typeface="Verdana" pitchFamily="34" charset="0"/>
                <a:cs typeface="Verdana" pitchFamily="34" charset="0"/>
              </a:rPr>
              <a:t>human health</a:t>
            </a:r>
            <a:r>
              <a:rPr lang="en-GB" sz="8800" dirty="0">
                <a:latin typeface="Verdana" pitchFamily="34" charset="0"/>
                <a:ea typeface="Verdana" pitchFamily="34" charset="0"/>
                <a:cs typeface="Verdana" pitchFamily="34" charset="0"/>
              </a:rPr>
              <a:t>, ageing and </a:t>
            </a:r>
            <a:r>
              <a:rPr lang="en-GB" sz="8800" dirty="0" smtClean="0">
                <a:latin typeface="Verdana" pitchFamily="34" charset="0"/>
                <a:ea typeface="Verdana" pitchFamily="34" charset="0"/>
                <a:cs typeface="Verdana" pitchFamily="34" charset="0"/>
              </a:rPr>
              <a:t>disease</a:t>
            </a:r>
          </a:p>
          <a:p>
            <a:pPr algn="l"/>
            <a:endParaRPr lang="en-GB" sz="8800" dirty="0">
              <a:latin typeface="Verdana" pitchFamily="34" charset="0"/>
              <a:ea typeface="Verdana" pitchFamily="34" charset="0"/>
              <a:cs typeface="Verdana" pitchFamily="34" charset="0"/>
            </a:endParaRPr>
          </a:p>
          <a:p>
            <a:pPr algn="l"/>
            <a:r>
              <a:rPr lang="en-GB" sz="8800" dirty="0" smtClean="0">
                <a:latin typeface="Verdana" pitchFamily="34" charset="0"/>
                <a:ea typeface="Verdana" pitchFamily="34" charset="0"/>
                <a:cs typeface="Verdana" pitchFamily="34" charset="0"/>
              </a:rPr>
              <a:t>2997 </a:t>
            </a:r>
            <a:r>
              <a:rPr lang="en-GB" sz="8800" dirty="0">
                <a:latin typeface="Verdana" pitchFamily="34" charset="0"/>
                <a:ea typeface="Verdana" pitchFamily="34" charset="0"/>
                <a:cs typeface="Verdana" pitchFamily="34" charset="0"/>
              </a:rPr>
              <a:t>men and </a:t>
            </a:r>
            <a:r>
              <a:rPr lang="en-GB" sz="8800" dirty="0" smtClean="0">
                <a:latin typeface="Verdana" pitchFamily="34" charset="0"/>
                <a:ea typeface="Verdana" pitchFamily="34" charset="0"/>
                <a:cs typeface="Verdana" pitchFamily="34" charset="0"/>
              </a:rPr>
              <a:t>women born </a:t>
            </a:r>
            <a:r>
              <a:rPr lang="en-GB" sz="8800" dirty="0">
                <a:latin typeface="Verdana" pitchFamily="34" charset="0"/>
                <a:ea typeface="Verdana" pitchFamily="34" charset="0"/>
                <a:cs typeface="Verdana" pitchFamily="34" charset="0"/>
              </a:rPr>
              <a:t>1931 </a:t>
            </a:r>
            <a:r>
              <a:rPr lang="en-GB" sz="8800" dirty="0" smtClean="0">
                <a:latin typeface="Verdana" pitchFamily="34" charset="0"/>
                <a:ea typeface="Verdana" pitchFamily="34" charset="0"/>
                <a:cs typeface="Verdana" pitchFamily="34" charset="0"/>
              </a:rPr>
              <a:t>– 1939</a:t>
            </a:r>
          </a:p>
          <a:p>
            <a:pPr algn="l"/>
            <a:endParaRPr lang="en-GB" sz="8800" b="1" dirty="0">
              <a:solidFill>
                <a:srgbClr val="006983"/>
              </a:solidFill>
              <a:latin typeface="Verdana" pitchFamily="34" charset="0"/>
              <a:ea typeface="Verdana" pitchFamily="34" charset="0"/>
              <a:cs typeface="Verdana" pitchFamily="34" charset="0"/>
            </a:endParaRPr>
          </a:p>
          <a:p>
            <a:pPr algn="l"/>
            <a:r>
              <a:rPr lang="en-GB" sz="8800" dirty="0">
                <a:solidFill>
                  <a:srgbClr val="000000"/>
                </a:solidFill>
                <a:latin typeface="Verdana" pitchFamily="34" charset="0"/>
                <a:ea typeface="Verdana" pitchFamily="34" charset="0"/>
                <a:cs typeface="Verdana" pitchFamily="34" charset="0"/>
              </a:rPr>
              <a:t>Methods paper: </a:t>
            </a:r>
            <a:r>
              <a:rPr lang="en-GB" sz="8800" dirty="0" err="1">
                <a:solidFill>
                  <a:srgbClr val="000000"/>
                </a:solidFill>
                <a:latin typeface="Verdana" pitchFamily="34" charset="0"/>
                <a:ea typeface="Verdana" pitchFamily="34" charset="0"/>
                <a:cs typeface="Verdana" pitchFamily="34" charset="0"/>
              </a:rPr>
              <a:t>Syddall</a:t>
            </a:r>
            <a:r>
              <a:rPr lang="en-GB" sz="8800" dirty="0">
                <a:solidFill>
                  <a:srgbClr val="000000"/>
                </a:solidFill>
                <a:latin typeface="Verdana" pitchFamily="34" charset="0"/>
                <a:ea typeface="Verdana" pitchFamily="34" charset="0"/>
                <a:cs typeface="Verdana" pitchFamily="34" charset="0"/>
              </a:rPr>
              <a:t> et al,</a:t>
            </a:r>
            <a:r>
              <a:rPr lang="en-GB" sz="8800" i="1" dirty="0">
                <a:solidFill>
                  <a:srgbClr val="000000"/>
                </a:solidFill>
                <a:latin typeface="Verdana" pitchFamily="34" charset="0"/>
                <a:ea typeface="Verdana" pitchFamily="34" charset="0"/>
                <a:cs typeface="Verdana" pitchFamily="34" charset="0"/>
              </a:rPr>
              <a:t> IJE</a:t>
            </a:r>
            <a:r>
              <a:rPr lang="en-GB" sz="8800" dirty="0">
                <a:solidFill>
                  <a:srgbClr val="000000"/>
                </a:solidFill>
                <a:latin typeface="Verdana" pitchFamily="34" charset="0"/>
                <a:ea typeface="Verdana" pitchFamily="34" charset="0"/>
                <a:cs typeface="Verdana" pitchFamily="34" charset="0"/>
              </a:rPr>
              <a:t> 2005</a:t>
            </a:r>
          </a:p>
          <a:p>
            <a:pPr algn="l"/>
            <a:endParaRPr lang="en-GB" sz="8800" b="1" dirty="0">
              <a:solidFill>
                <a:srgbClr val="006983"/>
              </a:solidFill>
            </a:endParaRPr>
          </a:p>
        </p:txBody>
      </p:sp>
      <p:sp>
        <p:nvSpPr>
          <p:cNvPr id="3" name="Rectangle 2"/>
          <p:cNvSpPr/>
          <p:nvPr/>
        </p:nvSpPr>
        <p:spPr>
          <a:xfrm>
            <a:off x="454225" y="107921"/>
            <a:ext cx="8350158" cy="523220"/>
          </a:xfrm>
          <a:prstGeom prst="rect">
            <a:avLst/>
          </a:prstGeom>
        </p:spPr>
        <p:txBody>
          <a:bodyPr wrap="square">
            <a:spAutoFit/>
          </a:bodyPr>
          <a:lstStyle/>
          <a:p>
            <a:pPr algn="ctr"/>
            <a:r>
              <a:rPr lang="en-GB" sz="2800" kern="0" dirty="0" smtClean="0">
                <a:solidFill>
                  <a:srgbClr val="766A62"/>
                </a:solidFill>
                <a:latin typeface="Verdana"/>
              </a:rPr>
              <a:t>Methods: the </a:t>
            </a:r>
            <a:r>
              <a:rPr lang="en-GB" sz="2800" kern="0" dirty="0">
                <a:solidFill>
                  <a:srgbClr val="766A62"/>
                </a:solidFill>
                <a:latin typeface="Verdana"/>
              </a:rPr>
              <a:t>Hertfordshire Cohort </a:t>
            </a:r>
            <a:r>
              <a:rPr lang="en-GB" sz="2800" kern="0" dirty="0" smtClean="0">
                <a:solidFill>
                  <a:srgbClr val="766A62"/>
                </a:solidFill>
                <a:latin typeface="Verdana"/>
              </a:rPr>
              <a:t>Study </a:t>
            </a:r>
            <a:endParaRPr lang="en-GB" sz="2800" kern="0" dirty="0">
              <a:solidFill>
                <a:srgbClr val="766A62"/>
              </a:solidFill>
              <a:latin typeface="Verdana"/>
            </a:endParaRPr>
          </a:p>
        </p:txBody>
      </p:sp>
      <p:grpSp>
        <p:nvGrpSpPr>
          <p:cNvPr id="22" name="Group 21"/>
          <p:cNvGrpSpPr/>
          <p:nvPr/>
        </p:nvGrpSpPr>
        <p:grpSpPr>
          <a:xfrm>
            <a:off x="6731584" y="928229"/>
            <a:ext cx="1656840" cy="5767213"/>
            <a:chOff x="2676832" y="60904"/>
            <a:chExt cx="1806770" cy="6289096"/>
          </a:xfrm>
        </p:grpSpPr>
        <p:pic>
          <p:nvPicPr>
            <p:cNvPr id="23" name="Picture 108" descr="C:\Work\Images\Display\ron2009.jpg"/>
            <p:cNvPicPr preferRelativeResize="0">
              <a:picLocks noChangeAspect="1" noChangeArrowheads="1"/>
            </p:cNvPicPr>
            <p:nvPr/>
          </p:nvPicPr>
          <p:blipFill>
            <a:blip r:embed="rId4" cstate="print"/>
            <a:srcRect/>
            <a:stretch>
              <a:fillRect/>
            </a:stretch>
          </p:blipFill>
          <p:spPr bwMode="auto">
            <a:xfrm>
              <a:off x="2689217" y="4500563"/>
              <a:ext cx="1311275" cy="1849437"/>
            </a:xfrm>
            <a:prstGeom prst="rect">
              <a:avLst/>
            </a:prstGeom>
            <a:noFill/>
            <a:ln w="28575">
              <a:solidFill>
                <a:schemeClr val="bg2">
                  <a:lumMod val="60000"/>
                  <a:lumOff val="40000"/>
                </a:schemeClr>
              </a:solidFill>
              <a:miter lim="800000"/>
              <a:headEnd/>
              <a:tailEnd/>
            </a:ln>
          </p:spPr>
        </p:pic>
        <p:pic>
          <p:nvPicPr>
            <p:cNvPr id="24" name="Picture 23" descr="ron2med.jpg"/>
            <p:cNvPicPr>
              <a:picLocks noChangeAspect="1"/>
            </p:cNvPicPr>
            <p:nvPr/>
          </p:nvPicPr>
          <p:blipFill>
            <a:blip r:embed="rId5" cstate="print"/>
            <a:stretch>
              <a:fillRect/>
            </a:stretch>
          </p:blipFill>
          <p:spPr>
            <a:xfrm>
              <a:off x="3706362" y="623556"/>
              <a:ext cx="777240" cy="1191768"/>
            </a:xfrm>
            <a:prstGeom prst="rect">
              <a:avLst/>
            </a:prstGeom>
            <a:ln w="28575">
              <a:solidFill>
                <a:schemeClr val="bg2">
                  <a:lumMod val="60000"/>
                  <a:lumOff val="40000"/>
                </a:schemeClr>
              </a:solidFill>
            </a:ln>
          </p:spPr>
        </p:pic>
        <p:pic>
          <p:nvPicPr>
            <p:cNvPr id="25" name="Picture 24" descr="ron4med.jpg"/>
            <p:cNvPicPr>
              <a:picLocks noChangeAspect="1"/>
            </p:cNvPicPr>
            <p:nvPr/>
          </p:nvPicPr>
          <p:blipFill>
            <a:blip r:embed="rId6" cstate="print"/>
            <a:stretch>
              <a:fillRect/>
            </a:stretch>
          </p:blipFill>
          <p:spPr>
            <a:xfrm>
              <a:off x="3638898" y="2243952"/>
              <a:ext cx="842772" cy="990600"/>
            </a:xfrm>
            <a:prstGeom prst="rect">
              <a:avLst/>
            </a:prstGeom>
            <a:ln w="28575">
              <a:solidFill>
                <a:schemeClr val="bg2">
                  <a:lumMod val="60000"/>
                  <a:lumOff val="40000"/>
                </a:schemeClr>
              </a:solidFill>
            </a:ln>
          </p:spPr>
        </p:pic>
        <p:pic>
          <p:nvPicPr>
            <p:cNvPr id="26" name="Picture 25" descr="Ron5med.jpg"/>
            <p:cNvPicPr>
              <a:picLocks noChangeAspect="1"/>
            </p:cNvPicPr>
            <p:nvPr/>
          </p:nvPicPr>
          <p:blipFill>
            <a:blip r:embed="rId7" cstate="print"/>
            <a:stretch>
              <a:fillRect/>
            </a:stretch>
          </p:blipFill>
          <p:spPr>
            <a:xfrm>
              <a:off x="3286112" y="3029770"/>
              <a:ext cx="784860" cy="1173480"/>
            </a:xfrm>
            <a:prstGeom prst="rect">
              <a:avLst/>
            </a:prstGeom>
            <a:ln w="28575">
              <a:solidFill>
                <a:schemeClr val="bg2">
                  <a:lumMod val="60000"/>
                  <a:lumOff val="40000"/>
                </a:schemeClr>
              </a:solidFill>
            </a:ln>
          </p:spPr>
        </p:pic>
        <p:pic>
          <p:nvPicPr>
            <p:cNvPr id="27" name="Picture 26" descr="Ron6med.jpg"/>
            <p:cNvPicPr>
              <a:picLocks noChangeAspect="1"/>
            </p:cNvPicPr>
            <p:nvPr/>
          </p:nvPicPr>
          <p:blipFill>
            <a:blip r:embed="rId8" cstate="print"/>
            <a:stretch>
              <a:fillRect/>
            </a:stretch>
          </p:blipFill>
          <p:spPr>
            <a:xfrm>
              <a:off x="3716872" y="3983748"/>
              <a:ext cx="762000" cy="1356360"/>
            </a:xfrm>
            <a:prstGeom prst="rect">
              <a:avLst/>
            </a:prstGeom>
            <a:ln w="28575">
              <a:solidFill>
                <a:schemeClr val="bg2">
                  <a:lumMod val="60000"/>
                  <a:lumOff val="40000"/>
                </a:schemeClr>
              </a:solidFill>
            </a:ln>
          </p:spPr>
        </p:pic>
        <p:pic>
          <p:nvPicPr>
            <p:cNvPr id="28" name="Picture 27" descr="ron1med.jpg"/>
            <p:cNvPicPr>
              <a:picLocks noChangeAspect="1"/>
            </p:cNvPicPr>
            <p:nvPr/>
          </p:nvPicPr>
          <p:blipFill>
            <a:blip r:embed="rId9" cstate="print"/>
            <a:stretch>
              <a:fillRect/>
            </a:stretch>
          </p:blipFill>
          <p:spPr>
            <a:xfrm>
              <a:off x="2676832" y="60904"/>
              <a:ext cx="1356360" cy="979932"/>
            </a:xfrm>
            <a:prstGeom prst="rect">
              <a:avLst/>
            </a:prstGeom>
            <a:ln w="28575">
              <a:solidFill>
                <a:schemeClr val="bg2">
                  <a:lumMod val="60000"/>
                  <a:lumOff val="40000"/>
                </a:schemeClr>
              </a:solidFill>
            </a:ln>
          </p:spPr>
        </p:pic>
        <p:pic>
          <p:nvPicPr>
            <p:cNvPr id="29" name="Picture 28" descr="ron3med.jpg"/>
            <p:cNvPicPr>
              <a:picLocks noChangeAspect="1"/>
            </p:cNvPicPr>
            <p:nvPr/>
          </p:nvPicPr>
          <p:blipFill>
            <a:blip r:embed="rId10" cstate="print"/>
            <a:stretch>
              <a:fillRect/>
            </a:stretch>
          </p:blipFill>
          <p:spPr>
            <a:xfrm>
              <a:off x="2920546" y="1386696"/>
              <a:ext cx="865632" cy="1216152"/>
            </a:xfrm>
            <a:prstGeom prst="rect">
              <a:avLst/>
            </a:prstGeom>
            <a:ln w="28575">
              <a:solidFill>
                <a:schemeClr val="bg2">
                  <a:lumMod val="60000"/>
                  <a:lumOff val="40000"/>
                </a:schemeClr>
              </a:solidFill>
            </a:ln>
          </p:spPr>
        </p:pic>
      </p:grpSp>
      <p:pic>
        <p:nvPicPr>
          <p:cNvPr id="30" name="Picture 4" descr="G:\Terry\ethel2.jpg"/>
          <p:cNvPicPr>
            <a:picLocks noChangeAspect="1" noChangeArrowheads="1"/>
          </p:cNvPicPr>
          <p:nvPr/>
        </p:nvPicPr>
        <p:blipFill>
          <a:blip r:embed="rId11" cstate="print"/>
          <a:srcRect/>
          <a:stretch>
            <a:fillRect/>
          </a:stretch>
        </p:blipFill>
        <p:spPr bwMode="auto">
          <a:xfrm>
            <a:off x="87811" y="3154298"/>
            <a:ext cx="2416491" cy="3528392"/>
          </a:xfrm>
          <a:prstGeom prst="ellipse">
            <a:avLst/>
          </a:prstGeom>
          <a:ln w="19050" cap="rnd">
            <a:solidFill>
              <a:schemeClr val="accent3">
                <a:lumMod val="65000"/>
              </a:schemeClr>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6384873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95" name="Picture 19" descr="SoldSigns460X276">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2308" y="1260812"/>
            <a:ext cx="1600200" cy="9620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7" descr="sciplace123">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4288" y="1681931"/>
            <a:ext cx="1097995" cy="1243013"/>
          </a:xfrm>
          <a:prstGeom prst="rect">
            <a:avLst/>
          </a:prstGeom>
          <a:noFill/>
          <a:extLst>
            <a:ext uri="{909E8E84-426E-40DD-AFC4-6F175D3DCCD1}">
              <a14:hiddenFill xmlns:a14="http://schemas.microsoft.com/office/drawing/2010/main">
                <a:solidFill>
                  <a:srgbClr val="FFFFFF"/>
                </a:solidFill>
              </a14:hiddenFill>
            </a:ext>
          </a:extLst>
        </p:spPr>
      </p:pic>
      <p:sp>
        <p:nvSpPr>
          <p:cNvPr id="75778" name="Rectangle 2"/>
          <p:cNvSpPr>
            <a:spLocks noGrp="1" noChangeArrowheads="1"/>
          </p:cNvSpPr>
          <p:nvPr>
            <p:ph type="title"/>
          </p:nvPr>
        </p:nvSpPr>
        <p:spPr>
          <a:xfrm>
            <a:off x="0" y="-152400"/>
            <a:ext cx="9144000" cy="1143000"/>
          </a:xfrm>
        </p:spPr>
        <p:txBody>
          <a:bodyPr/>
          <a:lstStyle/>
          <a:p>
            <a:r>
              <a:rPr lang="en-GB" sz="2800" kern="0" dirty="0" smtClean="0">
                <a:solidFill>
                  <a:srgbClr val="766A62"/>
                </a:solidFill>
                <a:latin typeface="Verdana"/>
              </a:rPr>
              <a:t>Methods: data availability</a:t>
            </a:r>
            <a:endParaRPr lang="en-GB" sz="2800" b="1" dirty="0">
              <a:solidFill>
                <a:srgbClr val="FFFF00"/>
              </a:solidFill>
              <a:latin typeface="Arial" charset="0"/>
            </a:endParaRPr>
          </a:p>
        </p:txBody>
      </p:sp>
      <p:sp>
        <p:nvSpPr>
          <p:cNvPr id="75779" name="Text Box 3"/>
          <p:cNvSpPr txBox="1">
            <a:spLocks noChangeArrowheads="1"/>
          </p:cNvSpPr>
          <p:nvPr/>
        </p:nvSpPr>
        <p:spPr bwMode="auto">
          <a:xfrm>
            <a:off x="609600" y="1143000"/>
            <a:ext cx="3810000" cy="1446550"/>
          </a:xfrm>
          <a:prstGeom prst="rect">
            <a:avLst/>
          </a:prstGeom>
          <a:noFill/>
          <a:ln>
            <a:noFill/>
          </a:ln>
          <a:effectLst/>
          <a:extLst>
            <a:ext uri="{909E8E84-426E-40DD-AFC4-6F175D3DCCD1}">
              <a14:hiddenFill xmlns:a14="http://schemas.microsoft.com/office/drawing/2010/main">
                <a:solidFill>
                  <a:srgbClr val="CC00CC"/>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GB" sz="1600" dirty="0">
                <a:latin typeface="Verdana" pitchFamily="34" charset="0"/>
                <a:ea typeface="Verdana" pitchFamily="34" charset="0"/>
                <a:cs typeface="Verdana" pitchFamily="34" charset="0"/>
              </a:rPr>
              <a:t> Age left full time education </a:t>
            </a:r>
            <a:endParaRPr lang="en-GB" sz="1600" dirty="0" smtClean="0">
              <a:latin typeface="Verdana" pitchFamily="34" charset="0"/>
              <a:ea typeface="Verdana" pitchFamily="34" charset="0"/>
              <a:cs typeface="Verdana" pitchFamily="34" charset="0"/>
            </a:endParaRPr>
          </a:p>
          <a:p>
            <a:pPr>
              <a:spcBef>
                <a:spcPct val="50000"/>
              </a:spcBef>
              <a:buFontTx/>
              <a:buChar char="•"/>
            </a:pPr>
            <a:r>
              <a:rPr lang="en-GB" sz="1600" dirty="0">
                <a:latin typeface="Verdana" pitchFamily="34" charset="0"/>
                <a:ea typeface="Verdana" pitchFamily="34" charset="0"/>
                <a:cs typeface="Verdana" pitchFamily="34" charset="0"/>
              </a:rPr>
              <a:t> </a:t>
            </a:r>
            <a:r>
              <a:rPr lang="en-GB" sz="1600" dirty="0" smtClean="0">
                <a:latin typeface="Verdana" pitchFamily="34" charset="0"/>
                <a:ea typeface="Verdana" pitchFamily="34" charset="0"/>
                <a:cs typeface="Verdana" pitchFamily="34" charset="0"/>
              </a:rPr>
              <a:t>Social </a:t>
            </a:r>
            <a:r>
              <a:rPr lang="en-GB" sz="1600" dirty="0">
                <a:latin typeface="Verdana" pitchFamily="34" charset="0"/>
                <a:ea typeface="Verdana" pitchFamily="34" charset="0"/>
                <a:cs typeface="Verdana" pitchFamily="34" charset="0"/>
              </a:rPr>
              <a:t>class in adulthood </a:t>
            </a:r>
          </a:p>
          <a:p>
            <a:pPr>
              <a:spcBef>
                <a:spcPct val="50000"/>
              </a:spcBef>
              <a:buFontTx/>
              <a:buChar char="•"/>
            </a:pPr>
            <a:r>
              <a:rPr lang="en-GB" sz="1600" dirty="0">
                <a:latin typeface="Verdana" pitchFamily="34" charset="0"/>
                <a:ea typeface="Verdana" pitchFamily="34" charset="0"/>
                <a:cs typeface="Verdana" pitchFamily="34" charset="0"/>
              </a:rPr>
              <a:t> </a:t>
            </a:r>
            <a:r>
              <a:rPr lang="en-GB" sz="1600" dirty="0" smtClean="0">
                <a:latin typeface="Verdana" pitchFamily="34" charset="0"/>
                <a:ea typeface="Verdana" pitchFamily="34" charset="0"/>
                <a:cs typeface="Verdana" pitchFamily="34" charset="0"/>
              </a:rPr>
              <a:t>Housing </a:t>
            </a:r>
            <a:r>
              <a:rPr lang="en-GB" sz="1600" dirty="0">
                <a:latin typeface="Verdana" pitchFamily="34" charset="0"/>
                <a:ea typeface="Verdana" pitchFamily="34" charset="0"/>
                <a:cs typeface="Verdana" pitchFamily="34" charset="0"/>
              </a:rPr>
              <a:t>tenure </a:t>
            </a:r>
          </a:p>
          <a:p>
            <a:pPr>
              <a:spcBef>
                <a:spcPct val="50000"/>
              </a:spcBef>
              <a:buFontTx/>
              <a:buChar char="•"/>
            </a:pPr>
            <a:r>
              <a:rPr lang="en-GB" sz="1600" dirty="0">
                <a:latin typeface="Verdana" pitchFamily="34" charset="0"/>
                <a:ea typeface="Verdana" pitchFamily="34" charset="0"/>
                <a:cs typeface="Verdana" pitchFamily="34" charset="0"/>
              </a:rPr>
              <a:t> Car availability</a:t>
            </a:r>
          </a:p>
        </p:txBody>
      </p:sp>
      <p:sp>
        <p:nvSpPr>
          <p:cNvPr id="75784" name="Text Box 8"/>
          <p:cNvSpPr txBox="1">
            <a:spLocks noChangeArrowheads="1"/>
          </p:cNvSpPr>
          <p:nvPr/>
        </p:nvSpPr>
        <p:spPr bwMode="auto">
          <a:xfrm>
            <a:off x="609600" y="746125"/>
            <a:ext cx="58346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i="1" dirty="0" smtClean="0">
                <a:latin typeface="Verdana" pitchFamily="34" charset="0"/>
                <a:ea typeface="Verdana" pitchFamily="34" charset="0"/>
                <a:cs typeface="Verdana" pitchFamily="34" charset="0"/>
              </a:rPr>
              <a:t>Socioeconomic position and material deprivation</a:t>
            </a:r>
            <a:endParaRPr lang="en-GB" i="1" dirty="0">
              <a:latin typeface="Verdana" pitchFamily="34" charset="0"/>
              <a:ea typeface="Verdana" pitchFamily="34" charset="0"/>
              <a:cs typeface="Verdana" pitchFamily="34" charset="0"/>
            </a:endParaRPr>
          </a:p>
        </p:txBody>
      </p:sp>
      <p:pic>
        <p:nvPicPr>
          <p:cNvPr id="75796" name="Picture 20" descr="503091109,20080508041504,p,120x90,photo1">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23928" y="1260812"/>
            <a:ext cx="1441657" cy="1088068"/>
          </a:xfrm>
          <a:prstGeom prst="rect">
            <a:avLst/>
          </a:prstGeom>
          <a:noFill/>
          <a:extLst>
            <a:ext uri="{909E8E84-426E-40DD-AFC4-6F175D3DCCD1}">
              <a14:hiddenFill xmlns:a14="http://schemas.microsoft.com/office/drawing/2010/main">
                <a:solidFill>
                  <a:srgbClr val="FFFFFF"/>
                </a:solidFill>
              </a14:hiddenFill>
            </a:ext>
          </a:extLst>
        </p:spPr>
      </p:pic>
      <p:pic>
        <p:nvPicPr>
          <p:cNvPr id="75792" name="Picture 16" descr="chapman_hall_classroom_1950s_medium">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04048" y="1966456"/>
            <a:ext cx="1440160" cy="981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2273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4"/>
          <p:cNvSpPr txBox="1">
            <a:spLocks noChangeArrowheads="1"/>
          </p:cNvSpPr>
          <p:nvPr/>
        </p:nvSpPr>
        <p:spPr bwMode="auto">
          <a:xfrm>
            <a:off x="611560" y="3230974"/>
            <a:ext cx="5697370" cy="2862322"/>
          </a:xfrm>
          <a:prstGeom prst="rect">
            <a:avLst/>
          </a:prstGeom>
          <a:noFill/>
          <a:ln>
            <a:noFill/>
          </a:ln>
          <a:effectLst/>
          <a:extLst>
            <a:ext uri="{909E8E84-426E-40DD-AFC4-6F175D3DCCD1}">
              <a14:hiddenFill xmlns:a14="http://schemas.microsoft.com/office/drawing/2010/main">
                <a:solidFill>
                  <a:srgbClr val="CC00CC"/>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Tx/>
              <a:buChar char="•"/>
            </a:pPr>
            <a:r>
              <a:rPr lang="en-GB" sz="2000" dirty="0">
                <a:latin typeface="Arial" charset="0"/>
              </a:rPr>
              <a:t> </a:t>
            </a:r>
            <a:r>
              <a:rPr lang="en-GB" sz="1600" dirty="0">
                <a:latin typeface="Verdana" pitchFamily="34" charset="0"/>
                <a:ea typeface="Verdana" pitchFamily="34" charset="0"/>
                <a:cs typeface="Verdana" pitchFamily="34" charset="0"/>
              </a:rPr>
              <a:t>Grip strength (maximum, </a:t>
            </a:r>
            <a:r>
              <a:rPr lang="en-GB" sz="1600" dirty="0" err="1">
                <a:latin typeface="Verdana" pitchFamily="34" charset="0"/>
                <a:ea typeface="Verdana" pitchFamily="34" charset="0"/>
                <a:cs typeface="Verdana" pitchFamily="34" charset="0"/>
              </a:rPr>
              <a:t>Jamar</a:t>
            </a:r>
            <a:r>
              <a:rPr lang="en-GB" sz="1600" dirty="0">
                <a:latin typeface="Verdana" pitchFamily="34" charset="0"/>
                <a:ea typeface="Verdana" pitchFamily="34" charset="0"/>
                <a:cs typeface="Verdana" pitchFamily="34" charset="0"/>
              </a:rPr>
              <a:t>)</a:t>
            </a:r>
          </a:p>
          <a:p>
            <a:pPr>
              <a:spcBef>
                <a:spcPct val="50000"/>
              </a:spcBef>
              <a:buFontTx/>
              <a:buChar char="•"/>
            </a:pPr>
            <a:r>
              <a:rPr lang="en-GB" sz="1600" dirty="0">
                <a:latin typeface="Verdana" pitchFamily="34" charset="0"/>
                <a:ea typeface="Verdana" pitchFamily="34" charset="0"/>
                <a:cs typeface="Verdana" pitchFamily="34" charset="0"/>
              </a:rPr>
              <a:t> Self-assessed physical function (SF-36)</a:t>
            </a:r>
          </a:p>
          <a:p>
            <a:pPr>
              <a:spcBef>
                <a:spcPct val="50000"/>
              </a:spcBef>
              <a:buFontTx/>
              <a:buChar char="•"/>
            </a:pPr>
            <a:r>
              <a:rPr lang="en-GB" sz="1600" dirty="0">
                <a:latin typeface="Verdana" pitchFamily="34" charset="0"/>
                <a:ea typeface="Verdana" pitchFamily="34" charset="0"/>
                <a:cs typeface="Verdana" pitchFamily="34" charset="0"/>
              </a:rPr>
              <a:t> History of </a:t>
            </a:r>
            <a:r>
              <a:rPr lang="en-GB" sz="1600" dirty="0" smtClean="0">
                <a:latin typeface="Verdana" pitchFamily="34" charset="0"/>
                <a:ea typeface="Verdana" pitchFamily="34" charset="0"/>
                <a:cs typeface="Verdana" pitchFamily="34" charset="0"/>
              </a:rPr>
              <a:t>falls in </a:t>
            </a:r>
            <a:r>
              <a:rPr lang="en-GB" sz="1600" dirty="0">
                <a:latin typeface="Verdana" pitchFamily="34" charset="0"/>
                <a:ea typeface="Verdana" pitchFamily="34" charset="0"/>
                <a:cs typeface="Verdana" pitchFamily="34" charset="0"/>
              </a:rPr>
              <a:t>the past </a:t>
            </a:r>
            <a:r>
              <a:rPr lang="en-GB" sz="1600" dirty="0" smtClean="0">
                <a:latin typeface="Verdana" pitchFamily="34" charset="0"/>
                <a:ea typeface="Verdana" pitchFamily="34" charset="0"/>
                <a:cs typeface="Verdana" pitchFamily="34" charset="0"/>
              </a:rPr>
              <a:t>year</a:t>
            </a:r>
          </a:p>
          <a:p>
            <a:pPr>
              <a:spcBef>
                <a:spcPct val="50000"/>
              </a:spcBef>
              <a:buFontTx/>
              <a:buChar char="•"/>
            </a:pPr>
            <a:r>
              <a:rPr lang="en-GB" sz="1600" dirty="0" smtClean="0">
                <a:latin typeface="Verdana" pitchFamily="34" charset="0"/>
                <a:ea typeface="Verdana" pitchFamily="34" charset="0"/>
                <a:cs typeface="Verdana" pitchFamily="34" charset="0"/>
              </a:rPr>
              <a:t> Fried frailty</a:t>
            </a:r>
          </a:p>
          <a:p>
            <a:pPr>
              <a:spcBef>
                <a:spcPct val="50000"/>
              </a:spcBef>
              <a:buFontTx/>
              <a:buChar char="•"/>
            </a:pPr>
            <a:r>
              <a:rPr lang="en-GB" sz="1600" dirty="0">
                <a:latin typeface="Verdana" pitchFamily="34" charset="0"/>
                <a:ea typeface="Verdana" pitchFamily="34" charset="0"/>
                <a:cs typeface="Verdana" pitchFamily="34" charset="0"/>
              </a:rPr>
              <a:t> </a:t>
            </a:r>
            <a:r>
              <a:rPr lang="en-GB" sz="1600" dirty="0" smtClean="0">
                <a:latin typeface="Verdana" pitchFamily="34" charset="0"/>
                <a:ea typeface="Verdana" pitchFamily="34" charset="0"/>
                <a:cs typeface="Verdana" pitchFamily="34" charset="0"/>
              </a:rPr>
              <a:t>Fracture history (any/minor trauma)</a:t>
            </a:r>
          </a:p>
          <a:p>
            <a:pPr>
              <a:spcBef>
                <a:spcPct val="50000"/>
              </a:spcBef>
              <a:buFontTx/>
              <a:buChar char="•"/>
            </a:pPr>
            <a:r>
              <a:rPr lang="en-GB" sz="1600" dirty="0">
                <a:latin typeface="Verdana" pitchFamily="34" charset="0"/>
                <a:ea typeface="Verdana" pitchFamily="34" charset="0"/>
                <a:cs typeface="Verdana" pitchFamily="34" charset="0"/>
              </a:rPr>
              <a:t> </a:t>
            </a:r>
            <a:r>
              <a:rPr lang="en-GB" sz="1600" dirty="0" smtClean="0">
                <a:latin typeface="Verdana" pitchFamily="34" charset="0"/>
                <a:ea typeface="Verdana" pitchFamily="34" charset="0"/>
                <a:cs typeface="Verdana" pitchFamily="34" charset="0"/>
              </a:rPr>
              <a:t>DXA scan (total femoral BMD and bone loss rate)</a:t>
            </a:r>
          </a:p>
          <a:p>
            <a:pPr>
              <a:spcBef>
                <a:spcPct val="50000"/>
              </a:spcBef>
              <a:buFontTx/>
              <a:buChar char="•"/>
            </a:pPr>
            <a:r>
              <a:rPr lang="en-GB" sz="1600" dirty="0">
                <a:latin typeface="Verdana" pitchFamily="34" charset="0"/>
                <a:ea typeface="Verdana" pitchFamily="34" charset="0"/>
                <a:cs typeface="Verdana" pitchFamily="34" charset="0"/>
              </a:rPr>
              <a:t> </a:t>
            </a:r>
            <a:r>
              <a:rPr lang="en-GB" sz="1600" dirty="0" smtClean="0">
                <a:latin typeface="Verdana" pitchFamily="34" charset="0"/>
                <a:ea typeface="Verdana" pitchFamily="34" charset="0"/>
                <a:cs typeface="Verdana" pitchFamily="34" charset="0"/>
              </a:rPr>
              <a:t>Novel </a:t>
            </a:r>
            <a:r>
              <a:rPr lang="en-GB" sz="1600" dirty="0" err="1" smtClean="0">
                <a:latin typeface="Verdana" pitchFamily="34" charset="0"/>
                <a:ea typeface="Verdana" pitchFamily="34" charset="0"/>
                <a:cs typeface="Verdana" pitchFamily="34" charset="0"/>
              </a:rPr>
              <a:t>pQCT</a:t>
            </a:r>
            <a:r>
              <a:rPr lang="en-GB" sz="1600" dirty="0" smtClean="0">
                <a:latin typeface="Verdana" pitchFamily="34" charset="0"/>
                <a:ea typeface="Verdana" pitchFamily="34" charset="0"/>
                <a:cs typeface="Verdana" pitchFamily="34" charset="0"/>
              </a:rPr>
              <a:t> scanning of radius and tibia     (strength strain indices)</a:t>
            </a:r>
            <a:endParaRPr lang="en-GB" sz="1600" dirty="0">
              <a:latin typeface="Verdana" pitchFamily="34" charset="0"/>
              <a:ea typeface="Verdana" pitchFamily="34" charset="0"/>
              <a:cs typeface="Verdana" pitchFamily="34" charset="0"/>
            </a:endParaRPr>
          </a:p>
        </p:txBody>
      </p:sp>
      <p:pic>
        <p:nvPicPr>
          <p:cNvPr id="11" name="Picture 10" descr="Grip 1"/>
          <p:cNvPicPr/>
          <p:nvPr/>
        </p:nvPicPr>
        <p:blipFill>
          <a:blip r:embed="rId3" cstate="print"/>
          <a:srcRect/>
          <a:stretch>
            <a:fillRect/>
          </a:stretch>
        </p:blipFill>
        <p:spPr bwMode="auto">
          <a:xfrm>
            <a:off x="7164288" y="3284984"/>
            <a:ext cx="1097995" cy="1278682"/>
          </a:xfrm>
          <a:prstGeom prst="rect">
            <a:avLst/>
          </a:prstGeom>
          <a:noFill/>
          <a:ln w="9525">
            <a:noFill/>
            <a:miter lim="800000"/>
            <a:headEnd/>
            <a:tailEnd/>
          </a:ln>
        </p:spPr>
      </p:pic>
      <p:pic>
        <p:nvPicPr>
          <p:cNvPr id="75795" name="Picture 19" descr="SoldSigns460X276">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2308" y="1260812"/>
            <a:ext cx="1600200" cy="9620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7" descr="sciplace123">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4288" y="1681931"/>
            <a:ext cx="1097995" cy="1243013"/>
          </a:xfrm>
          <a:prstGeom prst="rect">
            <a:avLst/>
          </a:prstGeom>
          <a:noFill/>
          <a:extLst>
            <a:ext uri="{909E8E84-426E-40DD-AFC4-6F175D3DCCD1}">
              <a14:hiddenFill xmlns:a14="http://schemas.microsoft.com/office/drawing/2010/main">
                <a:solidFill>
                  <a:srgbClr val="FFFFFF"/>
                </a:solidFill>
              </a14:hiddenFill>
            </a:ext>
          </a:extLst>
        </p:spPr>
      </p:pic>
      <p:sp>
        <p:nvSpPr>
          <p:cNvPr id="75779" name="Text Box 3"/>
          <p:cNvSpPr txBox="1">
            <a:spLocks noChangeArrowheads="1"/>
          </p:cNvSpPr>
          <p:nvPr/>
        </p:nvSpPr>
        <p:spPr bwMode="auto">
          <a:xfrm>
            <a:off x="609600" y="1143000"/>
            <a:ext cx="3810000" cy="1446550"/>
          </a:xfrm>
          <a:prstGeom prst="rect">
            <a:avLst/>
          </a:prstGeom>
          <a:noFill/>
          <a:ln>
            <a:noFill/>
          </a:ln>
          <a:effectLst/>
          <a:extLst>
            <a:ext uri="{909E8E84-426E-40DD-AFC4-6F175D3DCCD1}">
              <a14:hiddenFill xmlns:a14="http://schemas.microsoft.com/office/drawing/2010/main">
                <a:solidFill>
                  <a:srgbClr val="CC00CC"/>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GB" sz="1600" dirty="0">
                <a:solidFill>
                  <a:schemeClr val="bg1">
                    <a:lumMod val="65000"/>
                  </a:schemeClr>
                </a:solidFill>
                <a:latin typeface="Verdana" pitchFamily="34" charset="0"/>
                <a:ea typeface="Verdana" pitchFamily="34" charset="0"/>
                <a:cs typeface="Verdana" pitchFamily="34" charset="0"/>
              </a:rPr>
              <a:t> </a:t>
            </a:r>
            <a:r>
              <a:rPr lang="en-GB" sz="1600" dirty="0" smtClean="0">
                <a:solidFill>
                  <a:schemeClr val="bg1">
                    <a:lumMod val="65000"/>
                  </a:schemeClr>
                </a:solidFill>
                <a:latin typeface="Verdana" pitchFamily="34" charset="0"/>
                <a:ea typeface="Verdana" pitchFamily="34" charset="0"/>
                <a:cs typeface="Verdana" pitchFamily="34" charset="0"/>
              </a:rPr>
              <a:t>Age </a:t>
            </a:r>
            <a:r>
              <a:rPr lang="en-GB" sz="1600" dirty="0">
                <a:solidFill>
                  <a:schemeClr val="bg1">
                    <a:lumMod val="65000"/>
                  </a:schemeClr>
                </a:solidFill>
                <a:latin typeface="Verdana" pitchFamily="34" charset="0"/>
                <a:ea typeface="Verdana" pitchFamily="34" charset="0"/>
                <a:cs typeface="Verdana" pitchFamily="34" charset="0"/>
              </a:rPr>
              <a:t>left full time education</a:t>
            </a:r>
          </a:p>
          <a:p>
            <a:pPr>
              <a:spcBef>
                <a:spcPct val="50000"/>
              </a:spcBef>
              <a:buFontTx/>
              <a:buChar char="•"/>
            </a:pPr>
            <a:r>
              <a:rPr lang="en-GB" sz="1600" dirty="0" smtClean="0">
                <a:solidFill>
                  <a:schemeClr val="bg1">
                    <a:lumMod val="65000"/>
                  </a:schemeClr>
                </a:solidFill>
                <a:latin typeface="Verdana" pitchFamily="34" charset="0"/>
                <a:ea typeface="Verdana" pitchFamily="34" charset="0"/>
                <a:cs typeface="Verdana" pitchFamily="34" charset="0"/>
              </a:rPr>
              <a:t> Social </a:t>
            </a:r>
            <a:r>
              <a:rPr lang="en-GB" sz="1600" dirty="0">
                <a:solidFill>
                  <a:schemeClr val="bg1">
                    <a:lumMod val="65000"/>
                  </a:schemeClr>
                </a:solidFill>
                <a:latin typeface="Verdana" pitchFamily="34" charset="0"/>
                <a:ea typeface="Verdana" pitchFamily="34" charset="0"/>
                <a:cs typeface="Verdana" pitchFamily="34" charset="0"/>
              </a:rPr>
              <a:t>class in adulthood </a:t>
            </a:r>
          </a:p>
          <a:p>
            <a:pPr>
              <a:spcBef>
                <a:spcPct val="50000"/>
              </a:spcBef>
              <a:buFontTx/>
              <a:buChar char="•"/>
            </a:pPr>
            <a:r>
              <a:rPr lang="en-GB" sz="1600" dirty="0" smtClean="0">
                <a:solidFill>
                  <a:schemeClr val="bg1">
                    <a:lumMod val="65000"/>
                  </a:schemeClr>
                </a:solidFill>
                <a:latin typeface="Verdana" pitchFamily="34" charset="0"/>
                <a:ea typeface="Verdana" pitchFamily="34" charset="0"/>
                <a:cs typeface="Verdana" pitchFamily="34" charset="0"/>
              </a:rPr>
              <a:t> Housing </a:t>
            </a:r>
            <a:r>
              <a:rPr lang="en-GB" sz="1600" dirty="0">
                <a:solidFill>
                  <a:schemeClr val="bg1">
                    <a:lumMod val="65000"/>
                  </a:schemeClr>
                </a:solidFill>
                <a:latin typeface="Verdana" pitchFamily="34" charset="0"/>
                <a:ea typeface="Verdana" pitchFamily="34" charset="0"/>
                <a:cs typeface="Verdana" pitchFamily="34" charset="0"/>
              </a:rPr>
              <a:t>tenure </a:t>
            </a:r>
          </a:p>
          <a:p>
            <a:pPr>
              <a:spcBef>
                <a:spcPct val="50000"/>
              </a:spcBef>
              <a:buFontTx/>
              <a:buChar char="•"/>
            </a:pPr>
            <a:r>
              <a:rPr lang="en-GB" sz="1600" dirty="0">
                <a:solidFill>
                  <a:schemeClr val="bg1">
                    <a:lumMod val="65000"/>
                  </a:schemeClr>
                </a:solidFill>
                <a:latin typeface="Verdana" pitchFamily="34" charset="0"/>
                <a:ea typeface="Verdana" pitchFamily="34" charset="0"/>
                <a:cs typeface="Verdana" pitchFamily="34" charset="0"/>
              </a:rPr>
              <a:t> Car availability</a:t>
            </a:r>
          </a:p>
        </p:txBody>
      </p:sp>
      <p:sp>
        <p:nvSpPr>
          <p:cNvPr id="75784" name="Text Box 8"/>
          <p:cNvSpPr txBox="1">
            <a:spLocks noChangeArrowheads="1"/>
          </p:cNvSpPr>
          <p:nvPr/>
        </p:nvSpPr>
        <p:spPr bwMode="auto">
          <a:xfrm>
            <a:off x="609600" y="746125"/>
            <a:ext cx="58346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i="1" dirty="0" smtClean="0">
                <a:solidFill>
                  <a:schemeClr val="bg1">
                    <a:lumMod val="65000"/>
                  </a:schemeClr>
                </a:solidFill>
                <a:latin typeface="Verdana" pitchFamily="34" charset="0"/>
                <a:ea typeface="Verdana" pitchFamily="34" charset="0"/>
                <a:cs typeface="Verdana" pitchFamily="34" charset="0"/>
              </a:rPr>
              <a:t>Socioeconomic position and material deprivation</a:t>
            </a:r>
            <a:endParaRPr lang="en-GB" i="1" dirty="0">
              <a:solidFill>
                <a:schemeClr val="bg1">
                  <a:lumMod val="65000"/>
                </a:schemeClr>
              </a:solidFill>
              <a:latin typeface="Verdana" pitchFamily="34" charset="0"/>
              <a:ea typeface="Verdana" pitchFamily="34" charset="0"/>
              <a:cs typeface="Verdana" pitchFamily="34" charset="0"/>
            </a:endParaRPr>
          </a:p>
        </p:txBody>
      </p:sp>
      <p:pic>
        <p:nvPicPr>
          <p:cNvPr id="75796" name="Picture 20" descr="503091109,20080508041504,p,120x90,photo1">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23928" y="1260812"/>
            <a:ext cx="1441657" cy="1088068"/>
          </a:xfrm>
          <a:prstGeom prst="rect">
            <a:avLst/>
          </a:prstGeom>
          <a:noFill/>
          <a:extLst>
            <a:ext uri="{909E8E84-426E-40DD-AFC4-6F175D3DCCD1}">
              <a14:hiddenFill xmlns:a14="http://schemas.microsoft.com/office/drawing/2010/main">
                <a:solidFill>
                  <a:srgbClr val="FFFFFF"/>
                </a:solidFill>
              </a14:hiddenFill>
            </a:ext>
          </a:extLst>
        </p:spPr>
      </p:pic>
      <p:pic>
        <p:nvPicPr>
          <p:cNvPr id="75792" name="Picture 16" descr="chapman_hall_classroom_1950s_medium">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04048" y="1966456"/>
            <a:ext cx="1440160" cy="9813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38" descr="C:\Work\Slides\Muscle\grip 3 hertford.jpg"/>
          <p:cNvPicPr>
            <a:picLocks noChangeAspect="1" noChangeArrowheads="1"/>
          </p:cNvPicPr>
          <p:nvPr/>
        </p:nvPicPr>
        <p:blipFill>
          <a:blip r:embed="rId12" cstate="print"/>
          <a:srcRect/>
          <a:stretch>
            <a:fillRect/>
          </a:stretch>
        </p:blipFill>
        <p:spPr bwMode="auto">
          <a:xfrm>
            <a:off x="5580112" y="3693301"/>
            <a:ext cx="1697489" cy="1368669"/>
          </a:xfrm>
          <a:prstGeom prst="rect">
            <a:avLst/>
          </a:prstGeom>
          <a:noFill/>
        </p:spPr>
      </p:pic>
      <p:grpSp>
        <p:nvGrpSpPr>
          <p:cNvPr id="12" name="Group 10"/>
          <p:cNvGrpSpPr/>
          <p:nvPr/>
        </p:nvGrpSpPr>
        <p:grpSpPr>
          <a:xfrm>
            <a:off x="6500048" y="4797152"/>
            <a:ext cx="2536448" cy="1129176"/>
            <a:chOff x="457200" y="609600"/>
            <a:chExt cx="3962400" cy="2819400"/>
          </a:xfrm>
        </p:grpSpPr>
        <p:pic>
          <p:nvPicPr>
            <p:cNvPr id="13" name="Picture 12"/>
            <p:cNvPicPr>
              <a:picLocks noChangeAspect="1" noChangeArrowheads="1"/>
            </p:cNvPicPr>
            <p:nvPr/>
          </p:nvPicPr>
          <p:blipFill>
            <a:blip r:embed="rId13" cstate="print"/>
            <a:srcRect/>
            <a:stretch>
              <a:fillRect/>
            </a:stretch>
          </p:blipFill>
          <p:spPr bwMode="auto">
            <a:xfrm>
              <a:off x="457200" y="609600"/>
              <a:ext cx="3961687" cy="2819400"/>
            </a:xfrm>
            <a:prstGeom prst="rect">
              <a:avLst/>
            </a:prstGeom>
            <a:noFill/>
            <a:ln w="25400">
              <a:solidFill>
                <a:schemeClr val="tx2"/>
              </a:solidFill>
              <a:miter lim="800000"/>
              <a:headEnd/>
              <a:tailEnd/>
            </a:ln>
            <a:effectLst/>
          </p:spPr>
        </p:pic>
        <p:pic>
          <p:nvPicPr>
            <p:cNvPr id="14" name="Picture 2"/>
            <p:cNvPicPr>
              <a:picLocks noChangeAspect="1" noChangeArrowheads="1"/>
            </p:cNvPicPr>
            <p:nvPr/>
          </p:nvPicPr>
          <p:blipFill>
            <a:blip r:embed="rId14" cstate="print"/>
            <a:srcRect/>
            <a:stretch>
              <a:fillRect/>
            </a:stretch>
          </p:blipFill>
          <p:spPr bwMode="auto">
            <a:xfrm>
              <a:off x="3133914" y="2024127"/>
              <a:ext cx="1285686" cy="1395271"/>
            </a:xfrm>
            <a:prstGeom prst="rect">
              <a:avLst/>
            </a:prstGeom>
            <a:noFill/>
            <a:ln w="25400">
              <a:solidFill>
                <a:schemeClr val="tx2"/>
              </a:solidFill>
              <a:miter lim="800000"/>
              <a:headEnd/>
              <a:tailEnd/>
            </a:ln>
            <a:effectLst/>
          </p:spPr>
        </p:pic>
      </p:grpSp>
      <p:sp>
        <p:nvSpPr>
          <p:cNvPr id="16" name="Text Box 6"/>
          <p:cNvSpPr txBox="1">
            <a:spLocks noChangeArrowheads="1"/>
          </p:cNvSpPr>
          <p:nvPr/>
        </p:nvSpPr>
        <p:spPr bwMode="auto">
          <a:xfrm>
            <a:off x="395536" y="2915652"/>
            <a:ext cx="33745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i="1" dirty="0" smtClean="0">
                <a:latin typeface="Verdana" pitchFamily="34" charset="0"/>
                <a:ea typeface="Verdana" pitchFamily="34" charset="0"/>
                <a:cs typeface="Verdana" pitchFamily="34" charset="0"/>
              </a:rPr>
              <a:t>Musculoskeletal ageing</a:t>
            </a:r>
            <a:endParaRPr lang="en-GB" i="1" dirty="0">
              <a:latin typeface="Verdana" pitchFamily="34" charset="0"/>
              <a:ea typeface="Verdana" pitchFamily="34" charset="0"/>
              <a:cs typeface="Verdana" pitchFamily="34" charset="0"/>
            </a:endParaRPr>
          </a:p>
        </p:txBody>
      </p:sp>
      <p:sp>
        <p:nvSpPr>
          <p:cNvPr id="17" name="Rectangle 2"/>
          <p:cNvSpPr txBox="1">
            <a:spLocks noChangeArrowheads="1"/>
          </p:cNvSpPr>
          <p:nvPr/>
        </p:nvSpPr>
        <p:spPr>
          <a:xfrm>
            <a:off x="152400" y="-17140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kern="0" dirty="0" smtClean="0">
                <a:solidFill>
                  <a:srgbClr val="766A62"/>
                </a:solidFill>
                <a:latin typeface="Verdana"/>
              </a:rPr>
              <a:t>Methods: data availability</a:t>
            </a:r>
            <a:endParaRPr lang="en-GB" sz="2800" b="1" dirty="0">
              <a:solidFill>
                <a:srgbClr val="FFFF00"/>
              </a:solidFill>
              <a:latin typeface="Arial" charset="0"/>
            </a:endParaRPr>
          </a:p>
        </p:txBody>
      </p:sp>
      <p:pic>
        <p:nvPicPr>
          <p:cNvPr id="9" name="Picture 8" descr="IMAG0126.JPG"/>
          <p:cNvPicPr/>
          <p:nvPr/>
        </p:nvPicPr>
        <p:blipFill>
          <a:blip r:embed="rId15" cstate="print"/>
          <a:stretch>
            <a:fillRect/>
          </a:stretch>
        </p:blipFill>
        <p:spPr>
          <a:xfrm>
            <a:off x="5188940" y="5517232"/>
            <a:ext cx="1615308" cy="1216406"/>
          </a:xfrm>
          <a:prstGeom prst="rect">
            <a:avLst/>
          </a:prstGeom>
        </p:spPr>
      </p:pic>
    </p:spTree>
    <p:extLst>
      <p:ext uri="{BB962C8B-B14F-4D97-AF65-F5344CB8AC3E}">
        <p14:creationId xmlns:p14="http://schemas.microsoft.com/office/powerpoint/2010/main" val="6218059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5496" y="44624"/>
            <a:ext cx="9144000" cy="649287"/>
          </a:xfrm>
          <a:prstGeom prst="rect">
            <a:avLst/>
          </a:prstGeom>
          <a:noFill/>
          <a:ln w="9525">
            <a:noFill/>
            <a:miter lim="800000"/>
            <a:headEnd/>
            <a:tailEnd/>
          </a:ln>
        </p:spPr>
        <p:txBody>
          <a:bodyPr lIns="0" anchor="ctr"/>
          <a:lstStyle/>
          <a:p>
            <a:pPr algn="ctr">
              <a:defRPr/>
            </a:pPr>
            <a:endParaRPr lang="en-GB" sz="2400" kern="0" dirty="0" smtClean="0">
              <a:solidFill>
                <a:srgbClr val="766A62"/>
              </a:solidFill>
              <a:latin typeface="Verdana"/>
              <a:ea typeface="+mj-ea"/>
              <a:cs typeface="+mj-cs"/>
            </a:endParaRPr>
          </a:p>
          <a:p>
            <a:pPr algn="ctr">
              <a:defRPr/>
            </a:pPr>
            <a:endParaRPr lang="en-GB" sz="2400" kern="0" dirty="0" smtClean="0">
              <a:solidFill>
                <a:srgbClr val="766A62"/>
              </a:solidFill>
              <a:latin typeface="Verdana"/>
              <a:ea typeface="+mj-ea"/>
              <a:cs typeface="+mj-cs"/>
            </a:endParaRPr>
          </a:p>
          <a:p>
            <a:pPr algn="ctr">
              <a:defRPr/>
            </a:pPr>
            <a:endParaRPr lang="en-GB" sz="2400" kern="0" dirty="0">
              <a:solidFill>
                <a:srgbClr val="766A62"/>
              </a:solidFill>
              <a:latin typeface="Verdana"/>
              <a:ea typeface="+mj-ea"/>
              <a:cs typeface="+mj-cs"/>
            </a:endParaRPr>
          </a:p>
          <a:p>
            <a:pPr algn="ctr">
              <a:defRPr/>
            </a:pPr>
            <a:endParaRPr lang="en-GB" sz="2400" kern="0" dirty="0" smtClean="0">
              <a:solidFill>
                <a:srgbClr val="766A62"/>
              </a:solidFill>
              <a:latin typeface="Verdana"/>
              <a:ea typeface="+mj-ea"/>
              <a:cs typeface="+mj-cs"/>
            </a:endParaRPr>
          </a:p>
          <a:p>
            <a:pPr algn="ctr">
              <a:defRPr/>
            </a:pPr>
            <a:r>
              <a:rPr lang="en-GB" sz="2400" kern="0" dirty="0" smtClean="0">
                <a:solidFill>
                  <a:srgbClr val="766A62"/>
                </a:solidFill>
                <a:latin typeface="Verdana"/>
                <a:ea typeface="+mj-ea"/>
                <a:cs typeface="+mj-cs"/>
              </a:rPr>
              <a:t>Results: socioeconomic position and material deprivation</a:t>
            </a:r>
            <a:endParaRPr lang="en-GB" sz="2400" kern="0" dirty="0">
              <a:solidFill>
                <a:srgbClr val="766A62"/>
              </a:solidFill>
              <a:latin typeface="Verdana"/>
              <a:ea typeface="+mj-ea"/>
              <a:cs typeface="+mj-cs"/>
            </a:endParaRPr>
          </a:p>
          <a:p>
            <a:pPr algn="ctr">
              <a:defRPr/>
            </a:pPr>
            <a:endParaRPr lang="en-GB" sz="2400" kern="0" dirty="0">
              <a:solidFill>
                <a:srgbClr val="766A62"/>
              </a:solidFill>
              <a:latin typeface="Verdana"/>
              <a:ea typeface="+mj-ea"/>
              <a:cs typeface="+mj-cs"/>
            </a:endParaRPr>
          </a:p>
        </p:txBody>
      </p:sp>
      <p:graphicFrame>
        <p:nvGraphicFramePr>
          <p:cNvPr id="2" name="Table 1"/>
          <p:cNvGraphicFramePr>
            <a:graphicFrameLocks noGrp="1"/>
          </p:cNvGraphicFramePr>
          <p:nvPr>
            <p:extLst>
              <p:ext uri="{D42A27DB-BD31-4B8C-83A1-F6EECF244321}">
                <p14:modId xmlns:p14="http://schemas.microsoft.com/office/powerpoint/2010/main" val="3216943637"/>
              </p:ext>
            </p:extLst>
          </p:nvPr>
        </p:nvGraphicFramePr>
        <p:xfrm>
          <a:off x="107505" y="1844824"/>
          <a:ext cx="8928990" cy="3817012"/>
        </p:xfrm>
        <a:graphic>
          <a:graphicData uri="http://schemas.openxmlformats.org/drawingml/2006/table">
            <a:tbl>
              <a:tblPr firstRow="1" bandRow="1">
                <a:tableStyleId>{5C22544A-7EE6-4342-B048-85BDC9FD1C3A}</a:tableStyleId>
              </a:tblPr>
              <a:tblGrid>
                <a:gridCol w="3312367"/>
                <a:gridCol w="2592288"/>
                <a:gridCol w="1345382"/>
                <a:gridCol w="228948"/>
                <a:gridCol w="1450005"/>
              </a:tblGrid>
              <a:tr h="657073">
                <a:tc>
                  <a:txBody>
                    <a:bodyPr/>
                    <a:lstStyle/>
                    <a:p>
                      <a:r>
                        <a:rPr lang="en-GB" dirty="0" smtClean="0">
                          <a:latin typeface="Verdana" pitchFamily="34" charset="0"/>
                          <a:ea typeface="Verdana" pitchFamily="34" charset="0"/>
                          <a:cs typeface="Verdana" pitchFamily="34" charset="0"/>
                        </a:rPr>
                        <a:t>%</a:t>
                      </a:r>
                      <a:endParaRPr lang="en-GB" dirty="0">
                        <a:latin typeface="Verdana" pitchFamily="34" charset="0"/>
                        <a:ea typeface="Verdana" pitchFamily="34" charset="0"/>
                        <a:cs typeface="Verdana" pitchFamily="34" charset="0"/>
                      </a:endParaRPr>
                    </a:p>
                  </a:txBody>
                  <a:tcPr/>
                </a:tc>
                <a:tc>
                  <a:txBody>
                    <a:bodyPr/>
                    <a:lstStyle/>
                    <a:p>
                      <a:endParaRPr lang="en-GB"/>
                    </a:p>
                  </a:txBody>
                  <a:tcPr/>
                </a:tc>
                <a:tc>
                  <a:txBody>
                    <a:bodyPr/>
                    <a:lstStyle/>
                    <a:p>
                      <a:pPr algn="ctr"/>
                      <a:r>
                        <a:rPr lang="en-GB" dirty="0" smtClean="0">
                          <a:latin typeface="Verdana" pitchFamily="34" charset="0"/>
                          <a:ea typeface="Verdana" pitchFamily="34" charset="0"/>
                          <a:cs typeface="Verdana" pitchFamily="34" charset="0"/>
                        </a:rPr>
                        <a:t>Men</a:t>
                      </a:r>
                    </a:p>
                    <a:p>
                      <a:pPr algn="ctr"/>
                      <a:r>
                        <a:rPr lang="en-GB" sz="1600" dirty="0" smtClean="0">
                          <a:latin typeface="Verdana" pitchFamily="34" charset="0"/>
                          <a:ea typeface="Verdana" pitchFamily="34" charset="0"/>
                          <a:cs typeface="Verdana" pitchFamily="34" charset="0"/>
                        </a:rPr>
                        <a:t>(N=1684)</a:t>
                      </a:r>
                      <a:endParaRPr lang="en-GB" sz="1600" dirty="0">
                        <a:latin typeface="Verdana" pitchFamily="34" charset="0"/>
                        <a:ea typeface="Verdana" pitchFamily="34" charset="0"/>
                        <a:cs typeface="Verdana" pitchFamily="34" charset="0"/>
                      </a:endParaRPr>
                    </a:p>
                  </a:txBody>
                  <a:tcPr/>
                </a:tc>
                <a:tc>
                  <a:txBody>
                    <a:bodyPr/>
                    <a:lstStyle/>
                    <a:p>
                      <a:endParaRPr lang="en-GB">
                        <a:latin typeface="Verdana" pitchFamily="34" charset="0"/>
                        <a:ea typeface="Verdana" pitchFamily="34" charset="0"/>
                        <a:cs typeface="Verdana" pitchFamily="34" charset="0"/>
                      </a:endParaRPr>
                    </a:p>
                  </a:txBody>
                  <a:tcPr/>
                </a:tc>
                <a:tc>
                  <a:txBody>
                    <a:bodyPr/>
                    <a:lstStyle/>
                    <a:p>
                      <a:pPr algn="ctr"/>
                      <a:r>
                        <a:rPr lang="en-GB" dirty="0" smtClean="0">
                          <a:latin typeface="Verdana" pitchFamily="34" charset="0"/>
                          <a:ea typeface="Verdana" pitchFamily="34" charset="0"/>
                          <a:cs typeface="Verdana" pitchFamily="34" charset="0"/>
                        </a:rPr>
                        <a:t>Women</a:t>
                      </a:r>
                    </a:p>
                    <a:p>
                      <a:pPr algn="ctr"/>
                      <a:r>
                        <a:rPr lang="en-GB" sz="1600" dirty="0" smtClean="0">
                          <a:latin typeface="Verdana" pitchFamily="34" charset="0"/>
                          <a:ea typeface="Verdana" pitchFamily="34" charset="0"/>
                          <a:cs typeface="Verdana" pitchFamily="34" charset="0"/>
                        </a:rPr>
                        <a:t>(N=1541)</a:t>
                      </a:r>
                      <a:endParaRPr lang="en-GB" sz="1600" dirty="0">
                        <a:latin typeface="Verdana" pitchFamily="34" charset="0"/>
                        <a:ea typeface="Verdana" pitchFamily="34" charset="0"/>
                        <a:cs typeface="Verdana" pitchFamily="34" charset="0"/>
                      </a:endParaRPr>
                    </a:p>
                  </a:txBody>
                  <a:tcPr/>
                </a:tc>
              </a:tr>
              <a:tr h="657073">
                <a:tc gridSpan="2">
                  <a:txBody>
                    <a:bodyPr/>
                    <a:lstStyle/>
                    <a:p>
                      <a:r>
                        <a:rPr lang="en-GB" dirty="0" smtClean="0">
                          <a:latin typeface="Verdana" pitchFamily="34" charset="0"/>
                          <a:ea typeface="Verdana" pitchFamily="34" charset="0"/>
                          <a:cs typeface="Verdana" pitchFamily="34" charset="0"/>
                        </a:rPr>
                        <a:t>Left full</a:t>
                      </a:r>
                      <a:r>
                        <a:rPr lang="en-GB" baseline="0" dirty="0" smtClean="0">
                          <a:latin typeface="Verdana" pitchFamily="34" charset="0"/>
                          <a:ea typeface="Verdana" pitchFamily="34" charset="0"/>
                          <a:cs typeface="Verdana" pitchFamily="34" charset="0"/>
                        </a:rPr>
                        <a:t> time education ≤14 years of age</a:t>
                      </a:r>
                      <a:endParaRPr lang="en-GB" dirty="0">
                        <a:latin typeface="Verdana" pitchFamily="34" charset="0"/>
                        <a:ea typeface="Verdana" pitchFamily="34" charset="0"/>
                        <a:cs typeface="Verdana" pitchFamily="34" charset="0"/>
                      </a:endParaRPr>
                    </a:p>
                  </a:txBody>
                  <a:tcPr/>
                </a:tc>
                <a:tc hMerge="1">
                  <a:txBody>
                    <a:bodyPr/>
                    <a:lstStyle/>
                    <a:p>
                      <a:endParaRPr lang="en-GB"/>
                    </a:p>
                  </a:txBody>
                  <a:tcPr/>
                </a:tc>
                <a:tc>
                  <a:txBody>
                    <a:bodyPr/>
                    <a:lstStyle/>
                    <a:p>
                      <a:pPr algn="ctr"/>
                      <a:r>
                        <a:rPr lang="en-GB" dirty="0" smtClean="0">
                          <a:latin typeface="Verdana" pitchFamily="34" charset="0"/>
                          <a:ea typeface="Verdana" pitchFamily="34" charset="0"/>
                          <a:cs typeface="Verdana" pitchFamily="34" charset="0"/>
                        </a:rPr>
                        <a:t>19.4</a:t>
                      </a:r>
                      <a:endParaRPr lang="en-GB" dirty="0">
                        <a:latin typeface="Verdana" pitchFamily="34" charset="0"/>
                        <a:ea typeface="Verdana" pitchFamily="34" charset="0"/>
                        <a:cs typeface="Verdana" pitchFamily="34" charset="0"/>
                      </a:endParaRPr>
                    </a:p>
                  </a:txBody>
                  <a:tcPr/>
                </a:tc>
                <a:tc>
                  <a:txBody>
                    <a:bodyPr/>
                    <a:lstStyle/>
                    <a:p>
                      <a:endParaRPr lang="en-GB" dirty="0">
                        <a:latin typeface="Verdana" pitchFamily="34" charset="0"/>
                        <a:ea typeface="Verdana" pitchFamily="34" charset="0"/>
                        <a:cs typeface="Verdana" pitchFamily="34" charset="0"/>
                      </a:endParaRPr>
                    </a:p>
                  </a:txBody>
                  <a:tcPr/>
                </a:tc>
                <a:tc>
                  <a:txBody>
                    <a:bodyPr/>
                    <a:lstStyle/>
                    <a:p>
                      <a:pPr algn="ctr"/>
                      <a:r>
                        <a:rPr lang="en-GB" dirty="0" smtClean="0">
                          <a:latin typeface="Verdana" pitchFamily="34" charset="0"/>
                          <a:ea typeface="Verdana" pitchFamily="34" charset="0"/>
                          <a:cs typeface="Verdana" pitchFamily="34" charset="0"/>
                        </a:rPr>
                        <a:t>17.9</a:t>
                      </a:r>
                      <a:endParaRPr lang="en-GB" dirty="0">
                        <a:latin typeface="Verdana" pitchFamily="34" charset="0"/>
                        <a:ea typeface="Verdana" pitchFamily="34" charset="0"/>
                        <a:cs typeface="Verdana" pitchFamily="34" charset="0"/>
                      </a:endParaRPr>
                    </a:p>
                  </a:txBody>
                  <a:tcPr/>
                </a:tc>
              </a:tr>
              <a:tr h="657073">
                <a:tc gridSpan="2">
                  <a:txBody>
                    <a:bodyPr/>
                    <a:lstStyle/>
                    <a:p>
                      <a:r>
                        <a:rPr lang="en-GB" dirty="0" smtClean="0">
                          <a:latin typeface="Verdana" pitchFamily="34" charset="0"/>
                          <a:ea typeface="Verdana" pitchFamily="34" charset="0"/>
                          <a:cs typeface="Verdana" pitchFamily="34" charset="0"/>
                        </a:rPr>
                        <a:t>Manual social class (IIIM,IV,V)</a:t>
                      </a:r>
                      <a:endParaRPr lang="en-GB" dirty="0">
                        <a:latin typeface="Verdana" pitchFamily="34" charset="0"/>
                        <a:ea typeface="Verdana" pitchFamily="34" charset="0"/>
                        <a:cs typeface="Verdana" pitchFamily="34" charset="0"/>
                      </a:endParaRPr>
                    </a:p>
                  </a:txBody>
                  <a:tcPr/>
                </a:tc>
                <a:tc hMerge="1">
                  <a:txBody>
                    <a:bodyPr/>
                    <a:lstStyle/>
                    <a:p>
                      <a:endParaRPr lang="en-GB"/>
                    </a:p>
                  </a:txBody>
                  <a:tcPr/>
                </a:tc>
                <a:tc>
                  <a:txBody>
                    <a:bodyPr/>
                    <a:lstStyle/>
                    <a:p>
                      <a:pPr algn="ctr"/>
                      <a:r>
                        <a:rPr lang="en-GB" dirty="0" smtClean="0">
                          <a:latin typeface="Verdana" pitchFamily="34" charset="0"/>
                          <a:ea typeface="Verdana" pitchFamily="34" charset="0"/>
                          <a:cs typeface="Verdana" pitchFamily="34" charset="0"/>
                        </a:rPr>
                        <a:t>59.3</a:t>
                      </a:r>
                      <a:endParaRPr lang="en-GB" dirty="0">
                        <a:latin typeface="Verdana" pitchFamily="34" charset="0"/>
                        <a:ea typeface="Verdana" pitchFamily="34" charset="0"/>
                        <a:cs typeface="Verdana" pitchFamily="34" charset="0"/>
                      </a:endParaRPr>
                    </a:p>
                  </a:txBody>
                  <a:tcPr/>
                </a:tc>
                <a:tc>
                  <a:txBody>
                    <a:bodyPr/>
                    <a:lstStyle/>
                    <a:p>
                      <a:endParaRPr lang="en-GB" dirty="0">
                        <a:latin typeface="Verdana" pitchFamily="34" charset="0"/>
                        <a:ea typeface="Verdana" pitchFamily="34" charset="0"/>
                        <a:cs typeface="Verdana" pitchFamily="34" charset="0"/>
                      </a:endParaRPr>
                    </a:p>
                  </a:txBody>
                  <a:tcPr/>
                </a:tc>
                <a:tc>
                  <a:txBody>
                    <a:bodyPr/>
                    <a:lstStyle/>
                    <a:p>
                      <a:pPr algn="ctr"/>
                      <a:r>
                        <a:rPr lang="en-GB" dirty="0" smtClean="0">
                          <a:latin typeface="Verdana" pitchFamily="34" charset="0"/>
                          <a:ea typeface="Verdana" pitchFamily="34" charset="0"/>
                          <a:cs typeface="Verdana" pitchFamily="34" charset="0"/>
                        </a:rPr>
                        <a:t>58.4</a:t>
                      </a:r>
                      <a:endParaRPr lang="en-GB" dirty="0">
                        <a:latin typeface="Verdana" pitchFamily="34" charset="0"/>
                        <a:ea typeface="Verdana" pitchFamily="34" charset="0"/>
                        <a:cs typeface="Verdana" pitchFamily="34" charset="0"/>
                      </a:endParaRPr>
                    </a:p>
                  </a:txBody>
                  <a:tcPr/>
                </a:tc>
              </a:tr>
              <a:tr h="657073">
                <a:tc>
                  <a:txBody>
                    <a:bodyPr/>
                    <a:lstStyle/>
                    <a:p>
                      <a:r>
                        <a:rPr lang="en-GB" dirty="0" smtClean="0">
                          <a:latin typeface="Verdana" pitchFamily="34" charset="0"/>
                          <a:ea typeface="Verdana" pitchFamily="34" charset="0"/>
                          <a:cs typeface="Verdana" pitchFamily="34" charset="0"/>
                        </a:rPr>
                        <a:t>Housing tenure</a:t>
                      </a:r>
                      <a:endParaRPr lang="en-GB" dirty="0">
                        <a:latin typeface="Verdana" pitchFamily="34" charset="0"/>
                        <a:ea typeface="Verdana" pitchFamily="34" charset="0"/>
                        <a:cs typeface="Verdana" pitchFamily="34" charset="0"/>
                      </a:endParaRPr>
                    </a:p>
                  </a:txBody>
                  <a:tcPr/>
                </a:tc>
                <a:tc>
                  <a:txBody>
                    <a:bodyPr/>
                    <a:lstStyle/>
                    <a:p>
                      <a:r>
                        <a:rPr lang="en-GB" sz="1800" dirty="0" smtClean="0">
                          <a:latin typeface="Verdana" pitchFamily="34" charset="0"/>
                          <a:ea typeface="Verdana" pitchFamily="34" charset="0"/>
                          <a:cs typeface="Verdana" pitchFamily="34" charset="0"/>
                        </a:rPr>
                        <a:t>Owned/mortgaged</a:t>
                      </a:r>
                    </a:p>
                    <a:p>
                      <a:r>
                        <a:rPr lang="en-GB" sz="1800" dirty="0" smtClean="0">
                          <a:latin typeface="Verdana" pitchFamily="34" charset="0"/>
                          <a:ea typeface="Verdana" pitchFamily="34" charset="0"/>
                          <a:cs typeface="Verdana" pitchFamily="34" charset="0"/>
                        </a:rPr>
                        <a:t>Rented/other</a:t>
                      </a:r>
                      <a:endParaRPr lang="en-GB" sz="1800" dirty="0">
                        <a:latin typeface="Verdana" pitchFamily="34" charset="0"/>
                        <a:ea typeface="Verdana" pitchFamily="34" charset="0"/>
                        <a:cs typeface="Verdana" pitchFamily="34" charset="0"/>
                      </a:endParaRPr>
                    </a:p>
                  </a:txBody>
                  <a:tcPr/>
                </a:tc>
                <a:tc>
                  <a:txBody>
                    <a:bodyPr/>
                    <a:lstStyle/>
                    <a:p>
                      <a:pPr algn="ctr"/>
                      <a:r>
                        <a:rPr lang="en-GB" dirty="0" smtClean="0">
                          <a:latin typeface="Verdana" pitchFamily="34" charset="0"/>
                          <a:ea typeface="Verdana" pitchFamily="34" charset="0"/>
                          <a:cs typeface="Verdana" pitchFamily="34" charset="0"/>
                        </a:rPr>
                        <a:t>80.7</a:t>
                      </a:r>
                    </a:p>
                    <a:p>
                      <a:pPr algn="ctr"/>
                      <a:r>
                        <a:rPr lang="en-GB" dirty="0" smtClean="0">
                          <a:latin typeface="Verdana" pitchFamily="34" charset="0"/>
                          <a:ea typeface="Verdana" pitchFamily="34" charset="0"/>
                          <a:cs typeface="Verdana" pitchFamily="34" charset="0"/>
                        </a:rPr>
                        <a:t>19.3</a:t>
                      </a:r>
                      <a:endParaRPr lang="en-GB" dirty="0">
                        <a:latin typeface="Verdana" pitchFamily="34" charset="0"/>
                        <a:ea typeface="Verdana" pitchFamily="34" charset="0"/>
                        <a:cs typeface="Verdana" pitchFamily="34" charset="0"/>
                      </a:endParaRPr>
                    </a:p>
                  </a:txBody>
                  <a:tcPr/>
                </a:tc>
                <a:tc>
                  <a:txBody>
                    <a:bodyPr/>
                    <a:lstStyle/>
                    <a:p>
                      <a:endParaRPr lang="en-GB">
                        <a:latin typeface="Verdana" pitchFamily="34" charset="0"/>
                        <a:ea typeface="Verdana" pitchFamily="34" charset="0"/>
                        <a:cs typeface="Verdana" pitchFamily="34" charset="0"/>
                      </a:endParaRPr>
                    </a:p>
                  </a:txBody>
                  <a:tcPr/>
                </a:tc>
                <a:tc>
                  <a:txBody>
                    <a:bodyPr/>
                    <a:lstStyle/>
                    <a:p>
                      <a:pPr algn="ctr"/>
                      <a:r>
                        <a:rPr lang="en-GB" dirty="0" smtClean="0">
                          <a:latin typeface="Verdana" pitchFamily="34" charset="0"/>
                          <a:ea typeface="Verdana" pitchFamily="34" charset="0"/>
                          <a:cs typeface="Verdana" pitchFamily="34" charset="0"/>
                        </a:rPr>
                        <a:t>76.9</a:t>
                      </a:r>
                    </a:p>
                    <a:p>
                      <a:pPr algn="ctr"/>
                      <a:r>
                        <a:rPr lang="en-GB" dirty="0" smtClean="0">
                          <a:latin typeface="Verdana" pitchFamily="34" charset="0"/>
                          <a:ea typeface="Verdana" pitchFamily="34" charset="0"/>
                          <a:cs typeface="Verdana" pitchFamily="34" charset="0"/>
                        </a:rPr>
                        <a:t>23.1</a:t>
                      </a:r>
                      <a:endParaRPr lang="en-GB" dirty="0">
                        <a:latin typeface="Verdana" pitchFamily="34" charset="0"/>
                        <a:ea typeface="Verdana" pitchFamily="34" charset="0"/>
                        <a:cs typeface="Verdana" pitchFamily="34" charset="0"/>
                      </a:endParaRPr>
                    </a:p>
                  </a:txBody>
                  <a:tcPr/>
                </a:tc>
              </a:tr>
              <a:tr h="657073">
                <a:tc>
                  <a:txBody>
                    <a:bodyPr/>
                    <a:lstStyle/>
                    <a:p>
                      <a:r>
                        <a:rPr lang="en-GB" dirty="0" smtClean="0">
                          <a:latin typeface="Verdana" pitchFamily="34" charset="0"/>
                          <a:ea typeface="Verdana" pitchFamily="34" charset="0"/>
                          <a:cs typeface="Verdana" pitchFamily="34" charset="0"/>
                        </a:rPr>
                        <a:t>Household</a:t>
                      </a:r>
                      <a:r>
                        <a:rPr lang="en-GB" baseline="0" dirty="0" smtClean="0">
                          <a:latin typeface="Verdana" pitchFamily="34" charset="0"/>
                          <a:ea typeface="Verdana" pitchFamily="34" charset="0"/>
                          <a:cs typeface="Verdana" pitchFamily="34" charset="0"/>
                        </a:rPr>
                        <a:t> car availability</a:t>
                      </a:r>
                      <a:endParaRPr lang="en-GB" dirty="0">
                        <a:latin typeface="Verdana" pitchFamily="34" charset="0"/>
                        <a:ea typeface="Verdana" pitchFamily="34" charset="0"/>
                        <a:cs typeface="Verdana" pitchFamily="34" charset="0"/>
                      </a:endParaRPr>
                    </a:p>
                  </a:txBody>
                  <a:tcPr/>
                </a:tc>
                <a:tc>
                  <a:txBody>
                    <a:bodyPr/>
                    <a:lstStyle/>
                    <a:p>
                      <a:r>
                        <a:rPr lang="en-GB" sz="1800" dirty="0" smtClean="0">
                          <a:latin typeface="Verdana" pitchFamily="34" charset="0"/>
                          <a:ea typeface="Verdana" pitchFamily="34" charset="0"/>
                          <a:cs typeface="Verdana" pitchFamily="34" charset="0"/>
                        </a:rPr>
                        <a:t>None</a:t>
                      </a:r>
                    </a:p>
                    <a:p>
                      <a:r>
                        <a:rPr lang="en-GB" sz="1800" dirty="0" smtClean="0">
                          <a:latin typeface="Verdana" pitchFamily="34" charset="0"/>
                          <a:ea typeface="Verdana" pitchFamily="34" charset="0"/>
                          <a:cs typeface="Verdana" pitchFamily="34" charset="0"/>
                        </a:rPr>
                        <a:t>1</a:t>
                      </a:r>
                    </a:p>
                    <a:p>
                      <a:r>
                        <a:rPr lang="en-GB" sz="1800" dirty="0" smtClean="0">
                          <a:latin typeface="Verdana" pitchFamily="34" charset="0"/>
                          <a:ea typeface="Verdana" pitchFamily="34" charset="0"/>
                          <a:cs typeface="Verdana" pitchFamily="34" charset="0"/>
                        </a:rPr>
                        <a:t>2</a:t>
                      </a:r>
                    </a:p>
                    <a:p>
                      <a:r>
                        <a:rPr lang="en-GB" sz="1800" dirty="0" smtClean="0">
                          <a:latin typeface="Verdana" pitchFamily="34" charset="0"/>
                          <a:ea typeface="Verdana" pitchFamily="34" charset="0"/>
                          <a:cs typeface="Verdana" pitchFamily="34" charset="0"/>
                        </a:rPr>
                        <a:t>3+</a:t>
                      </a:r>
                      <a:endParaRPr lang="en-GB" sz="1800" dirty="0">
                        <a:latin typeface="Verdana" pitchFamily="34" charset="0"/>
                        <a:ea typeface="Verdana" pitchFamily="34" charset="0"/>
                        <a:cs typeface="Verdana" pitchFamily="34" charset="0"/>
                      </a:endParaRPr>
                    </a:p>
                  </a:txBody>
                  <a:tcPr/>
                </a:tc>
                <a:tc>
                  <a:txBody>
                    <a:bodyPr/>
                    <a:lstStyle/>
                    <a:p>
                      <a:pPr algn="ctr"/>
                      <a:r>
                        <a:rPr lang="en-GB" dirty="0" smtClean="0">
                          <a:latin typeface="Verdana" pitchFamily="34" charset="0"/>
                          <a:ea typeface="Verdana" pitchFamily="34" charset="0"/>
                          <a:cs typeface="Verdana" pitchFamily="34" charset="0"/>
                        </a:rPr>
                        <a:t>6.4</a:t>
                      </a:r>
                    </a:p>
                    <a:p>
                      <a:pPr algn="ctr"/>
                      <a:r>
                        <a:rPr lang="en-GB" dirty="0" smtClean="0">
                          <a:latin typeface="Verdana" pitchFamily="34" charset="0"/>
                          <a:ea typeface="Verdana" pitchFamily="34" charset="0"/>
                          <a:cs typeface="Verdana" pitchFamily="34" charset="0"/>
                        </a:rPr>
                        <a:t>53.5</a:t>
                      </a:r>
                    </a:p>
                    <a:p>
                      <a:pPr algn="ctr"/>
                      <a:r>
                        <a:rPr lang="en-GB" dirty="0" smtClean="0">
                          <a:latin typeface="Verdana" pitchFamily="34" charset="0"/>
                          <a:ea typeface="Verdana" pitchFamily="34" charset="0"/>
                          <a:cs typeface="Verdana" pitchFamily="34" charset="0"/>
                        </a:rPr>
                        <a:t>32.9</a:t>
                      </a:r>
                    </a:p>
                    <a:p>
                      <a:pPr algn="ctr"/>
                      <a:r>
                        <a:rPr lang="en-GB" dirty="0" smtClean="0">
                          <a:latin typeface="Verdana" pitchFamily="34" charset="0"/>
                          <a:ea typeface="Verdana" pitchFamily="34" charset="0"/>
                          <a:cs typeface="Verdana" pitchFamily="34" charset="0"/>
                        </a:rPr>
                        <a:t>7.3</a:t>
                      </a:r>
                      <a:endParaRPr lang="en-GB" dirty="0">
                        <a:latin typeface="Verdana" pitchFamily="34" charset="0"/>
                        <a:ea typeface="Verdana" pitchFamily="34" charset="0"/>
                        <a:cs typeface="Verdana" pitchFamily="34" charset="0"/>
                      </a:endParaRPr>
                    </a:p>
                  </a:txBody>
                  <a:tcPr/>
                </a:tc>
                <a:tc>
                  <a:txBody>
                    <a:bodyPr/>
                    <a:lstStyle/>
                    <a:p>
                      <a:endParaRPr lang="en-GB" dirty="0">
                        <a:latin typeface="Verdana" pitchFamily="34" charset="0"/>
                        <a:ea typeface="Verdana" pitchFamily="34" charset="0"/>
                        <a:cs typeface="Verdana" pitchFamily="34" charset="0"/>
                      </a:endParaRPr>
                    </a:p>
                  </a:txBody>
                  <a:tcPr/>
                </a:tc>
                <a:tc>
                  <a:txBody>
                    <a:bodyPr/>
                    <a:lstStyle/>
                    <a:p>
                      <a:pPr algn="ctr"/>
                      <a:r>
                        <a:rPr lang="en-GB" dirty="0" smtClean="0">
                          <a:latin typeface="Verdana" pitchFamily="34" charset="0"/>
                          <a:ea typeface="Verdana" pitchFamily="34" charset="0"/>
                          <a:cs typeface="Verdana" pitchFamily="34" charset="0"/>
                        </a:rPr>
                        <a:t>17.1</a:t>
                      </a:r>
                    </a:p>
                    <a:p>
                      <a:pPr algn="ctr"/>
                      <a:r>
                        <a:rPr lang="en-GB" dirty="0" smtClean="0">
                          <a:latin typeface="Verdana" pitchFamily="34" charset="0"/>
                          <a:ea typeface="Verdana" pitchFamily="34" charset="0"/>
                          <a:cs typeface="Verdana" pitchFamily="34" charset="0"/>
                        </a:rPr>
                        <a:t>58.0</a:t>
                      </a:r>
                    </a:p>
                    <a:p>
                      <a:pPr algn="ctr"/>
                      <a:r>
                        <a:rPr lang="en-GB" dirty="0" smtClean="0">
                          <a:latin typeface="Verdana" pitchFamily="34" charset="0"/>
                          <a:ea typeface="Verdana" pitchFamily="34" charset="0"/>
                          <a:cs typeface="Verdana" pitchFamily="34" charset="0"/>
                        </a:rPr>
                        <a:t>21.4</a:t>
                      </a:r>
                    </a:p>
                    <a:p>
                      <a:pPr algn="ctr"/>
                      <a:r>
                        <a:rPr lang="en-GB" dirty="0" smtClean="0">
                          <a:latin typeface="Verdana" pitchFamily="34" charset="0"/>
                          <a:ea typeface="Verdana" pitchFamily="34" charset="0"/>
                          <a:cs typeface="Verdana" pitchFamily="34" charset="0"/>
                        </a:rPr>
                        <a:t>2.9</a:t>
                      </a:r>
                      <a:endParaRPr lang="en-GB" dirty="0">
                        <a:latin typeface="Verdana" pitchFamily="34" charset="0"/>
                        <a:ea typeface="Verdana" pitchFamily="34" charset="0"/>
                        <a:cs typeface="Verdana" pitchFamily="34" charset="0"/>
                      </a:endParaRPr>
                    </a:p>
                  </a:txBody>
                  <a:tcPr/>
                </a:tc>
              </a:tr>
            </a:tbl>
          </a:graphicData>
        </a:graphic>
      </p:graphicFrame>
    </p:spTree>
    <p:extLst>
      <p:ext uri="{BB962C8B-B14F-4D97-AF65-F5344CB8AC3E}">
        <p14:creationId xmlns:p14="http://schemas.microsoft.com/office/powerpoint/2010/main" val="2266421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3830" y="-172615"/>
            <a:ext cx="9144000" cy="649287"/>
          </a:xfrm>
          <a:prstGeom prst="rect">
            <a:avLst/>
          </a:prstGeom>
          <a:noFill/>
          <a:ln w="9525">
            <a:noFill/>
            <a:miter lim="800000"/>
            <a:headEnd/>
            <a:tailEnd/>
          </a:ln>
        </p:spPr>
        <p:txBody>
          <a:bodyPr lIns="0" anchor="ctr"/>
          <a:lstStyle/>
          <a:p>
            <a:pPr algn="ctr">
              <a:defRPr/>
            </a:pPr>
            <a:endParaRPr lang="en-GB" sz="2400" kern="0" dirty="0" smtClean="0">
              <a:solidFill>
                <a:srgbClr val="766A62"/>
              </a:solidFill>
              <a:latin typeface="Verdana"/>
              <a:ea typeface="+mj-ea"/>
              <a:cs typeface="+mj-cs"/>
            </a:endParaRPr>
          </a:p>
          <a:p>
            <a:pPr algn="ctr">
              <a:defRPr/>
            </a:pPr>
            <a:endParaRPr lang="en-GB" sz="2400" kern="0" dirty="0" smtClean="0">
              <a:solidFill>
                <a:srgbClr val="766A62"/>
              </a:solidFill>
              <a:latin typeface="Verdana"/>
              <a:ea typeface="+mj-ea"/>
              <a:cs typeface="+mj-cs"/>
            </a:endParaRPr>
          </a:p>
          <a:p>
            <a:pPr algn="ctr">
              <a:defRPr/>
            </a:pPr>
            <a:endParaRPr lang="en-GB" sz="2400" kern="0" dirty="0">
              <a:solidFill>
                <a:srgbClr val="766A62"/>
              </a:solidFill>
              <a:latin typeface="Verdana"/>
              <a:ea typeface="+mj-ea"/>
              <a:cs typeface="+mj-cs"/>
            </a:endParaRPr>
          </a:p>
          <a:p>
            <a:pPr algn="ctr">
              <a:defRPr/>
            </a:pPr>
            <a:endParaRPr lang="en-GB" sz="2400" kern="0" dirty="0" smtClean="0">
              <a:solidFill>
                <a:srgbClr val="766A62"/>
              </a:solidFill>
              <a:latin typeface="Verdana"/>
              <a:ea typeface="+mj-ea"/>
              <a:cs typeface="+mj-cs"/>
            </a:endParaRPr>
          </a:p>
          <a:p>
            <a:pPr algn="ctr">
              <a:defRPr/>
            </a:pPr>
            <a:r>
              <a:rPr lang="en-GB" sz="2400" kern="0" dirty="0" smtClean="0">
                <a:solidFill>
                  <a:srgbClr val="766A62"/>
                </a:solidFill>
                <a:latin typeface="Verdana"/>
                <a:ea typeface="+mj-ea"/>
                <a:cs typeface="+mj-cs"/>
              </a:rPr>
              <a:t>Results: musculoskeletal ageing</a:t>
            </a:r>
            <a:endParaRPr lang="en-GB" sz="2400" kern="0" dirty="0">
              <a:solidFill>
                <a:srgbClr val="766A62"/>
              </a:solidFill>
              <a:latin typeface="Verdana"/>
              <a:ea typeface="+mj-ea"/>
              <a:cs typeface="+mj-cs"/>
            </a:endParaRPr>
          </a:p>
          <a:p>
            <a:pPr algn="ctr">
              <a:defRPr/>
            </a:pPr>
            <a:endParaRPr lang="en-GB" sz="2400" kern="0" dirty="0">
              <a:solidFill>
                <a:srgbClr val="766A62"/>
              </a:solidFill>
              <a:latin typeface="Verdana"/>
              <a:ea typeface="+mj-ea"/>
              <a:cs typeface="+mj-cs"/>
            </a:endParaRPr>
          </a:p>
        </p:txBody>
      </p:sp>
      <p:graphicFrame>
        <p:nvGraphicFramePr>
          <p:cNvPr id="4" name="Table 3"/>
          <p:cNvGraphicFramePr>
            <a:graphicFrameLocks noGrp="1"/>
          </p:cNvGraphicFramePr>
          <p:nvPr>
            <p:extLst>
              <p:ext uri="{D42A27DB-BD31-4B8C-83A1-F6EECF244321}">
                <p14:modId xmlns:p14="http://schemas.microsoft.com/office/powerpoint/2010/main" val="4082345674"/>
              </p:ext>
            </p:extLst>
          </p:nvPr>
        </p:nvGraphicFramePr>
        <p:xfrm>
          <a:off x="83675" y="1484784"/>
          <a:ext cx="8928990" cy="4599511"/>
        </p:xfrm>
        <a:graphic>
          <a:graphicData uri="http://schemas.openxmlformats.org/drawingml/2006/table">
            <a:tbl>
              <a:tblPr firstRow="1" bandRow="1">
                <a:tableStyleId>{5C22544A-7EE6-4342-B048-85BDC9FD1C3A}</a:tableStyleId>
              </a:tblPr>
              <a:tblGrid>
                <a:gridCol w="3312367"/>
                <a:gridCol w="2040054"/>
                <a:gridCol w="1656184"/>
                <a:gridCol w="216024"/>
                <a:gridCol w="1704361"/>
              </a:tblGrid>
              <a:tr h="657073">
                <a:tc>
                  <a:txBody>
                    <a:bodyPr/>
                    <a:lstStyle/>
                    <a:p>
                      <a:r>
                        <a:rPr lang="en-GB" dirty="0" smtClean="0">
                          <a:latin typeface="Verdana" pitchFamily="34" charset="0"/>
                          <a:ea typeface="Verdana" pitchFamily="34" charset="0"/>
                          <a:cs typeface="Verdana" pitchFamily="34" charset="0"/>
                        </a:rPr>
                        <a:t>Mean</a:t>
                      </a:r>
                      <a:r>
                        <a:rPr lang="en-GB" baseline="0" dirty="0" smtClean="0">
                          <a:latin typeface="Verdana" pitchFamily="34" charset="0"/>
                          <a:ea typeface="Verdana" pitchFamily="34" charset="0"/>
                          <a:cs typeface="Verdana" pitchFamily="34" charset="0"/>
                        </a:rPr>
                        <a:t> (SD) or %</a:t>
                      </a:r>
                      <a:endParaRPr lang="en-GB" dirty="0">
                        <a:latin typeface="Verdana" pitchFamily="34" charset="0"/>
                        <a:ea typeface="Verdana" pitchFamily="34" charset="0"/>
                        <a:cs typeface="Verdana" pitchFamily="34" charset="0"/>
                      </a:endParaRPr>
                    </a:p>
                  </a:txBody>
                  <a:tcPr/>
                </a:tc>
                <a:tc>
                  <a:txBody>
                    <a:bodyPr/>
                    <a:lstStyle/>
                    <a:p>
                      <a:endParaRPr lang="en-GB"/>
                    </a:p>
                  </a:txBody>
                  <a:tcPr/>
                </a:tc>
                <a:tc>
                  <a:txBody>
                    <a:bodyPr/>
                    <a:lstStyle/>
                    <a:p>
                      <a:pPr algn="ctr"/>
                      <a:r>
                        <a:rPr lang="en-GB" dirty="0" smtClean="0">
                          <a:latin typeface="Verdana" pitchFamily="34" charset="0"/>
                          <a:ea typeface="Verdana" pitchFamily="34" charset="0"/>
                          <a:cs typeface="Verdana" pitchFamily="34" charset="0"/>
                        </a:rPr>
                        <a:t>Men</a:t>
                      </a:r>
                    </a:p>
                    <a:p>
                      <a:pPr algn="ctr"/>
                      <a:r>
                        <a:rPr lang="en-GB" sz="1600" dirty="0" smtClean="0">
                          <a:latin typeface="Verdana" pitchFamily="34" charset="0"/>
                          <a:ea typeface="Verdana" pitchFamily="34" charset="0"/>
                          <a:cs typeface="Verdana" pitchFamily="34" charset="0"/>
                        </a:rPr>
                        <a:t>(N=1684)</a:t>
                      </a:r>
                      <a:endParaRPr lang="en-GB" sz="1600" dirty="0">
                        <a:latin typeface="Verdana" pitchFamily="34" charset="0"/>
                        <a:ea typeface="Verdana" pitchFamily="34" charset="0"/>
                        <a:cs typeface="Verdana" pitchFamily="34" charset="0"/>
                      </a:endParaRPr>
                    </a:p>
                  </a:txBody>
                  <a:tcPr/>
                </a:tc>
                <a:tc>
                  <a:txBody>
                    <a:bodyPr/>
                    <a:lstStyle/>
                    <a:p>
                      <a:endParaRPr lang="en-GB">
                        <a:latin typeface="Verdana" pitchFamily="34" charset="0"/>
                        <a:ea typeface="Verdana" pitchFamily="34" charset="0"/>
                        <a:cs typeface="Verdana" pitchFamily="34" charset="0"/>
                      </a:endParaRPr>
                    </a:p>
                  </a:txBody>
                  <a:tcPr/>
                </a:tc>
                <a:tc>
                  <a:txBody>
                    <a:bodyPr/>
                    <a:lstStyle/>
                    <a:p>
                      <a:pPr algn="ctr"/>
                      <a:r>
                        <a:rPr lang="en-GB" dirty="0" smtClean="0">
                          <a:latin typeface="Verdana" pitchFamily="34" charset="0"/>
                          <a:ea typeface="Verdana" pitchFamily="34" charset="0"/>
                          <a:cs typeface="Verdana" pitchFamily="34" charset="0"/>
                        </a:rPr>
                        <a:t>Women</a:t>
                      </a:r>
                    </a:p>
                    <a:p>
                      <a:pPr algn="ctr"/>
                      <a:r>
                        <a:rPr lang="en-GB" sz="1600" dirty="0" smtClean="0">
                          <a:latin typeface="Verdana" pitchFamily="34" charset="0"/>
                          <a:ea typeface="Verdana" pitchFamily="34" charset="0"/>
                          <a:cs typeface="Verdana" pitchFamily="34" charset="0"/>
                        </a:rPr>
                        <a:t>(N=1541)</a:t>
                      </a:r>
                      <a:endParaRPr lang="en-GB" sz="1600" dirty="0">
                        <a:latin typeface="Verdana" pitchFamily="34" charset="0"/>
                        <a:ea typeface="Verdana" pitchFamily="34" charset="0"/>
                        <a:cs typeface="Verdana" pitchFamily="34" charset="0"/>
                      </a:endParaRPr>
                    </a:p>
                  </a:txBody>
                  <a:tcPr/>
                </a:tc>
              </a:tr>
              <a:tr h="657073">
                <a:tc gridSpan="2">
                  <a:txBody>
                    <a:bodyPr/>
                    <a:lstStyle/>
                    <a:p>
                      <a:r>
                        <a:rPr lang="en-GB" dirty="0" smtClean="0">
                          <a:latin typeface="Verdana" pitchFamily="34" charset="0"/>
                          <a:ea typeface="Verdana" pitchFamily="34" charset="0"/>
                          <a:cs typeface="Verdana" pitchFamily="34" charset="0"/>
                        </a:rPr>
                        <a:t>Grip</a:t>
                      </a:r>
                      <a:r>
                        <a:rPr lang="en-GB" baseline="0" dirty="0" smtClean="0">
                          <a:latin typeface="Verdana" pitchFamily="34" charset="0"/>
                          <a:ea typeface="Verdana" pitchFamily="34" charset="0"/>
                          <a:cs typeface="Verdana" pitchFamily="34" charset="0"/>
                        </a:rPr>
                        <a:t> strength (kg)</a:t>
                      </a:r>
                      <a:endParaRPr lang="en-GB" dirty="0">
                        <a:latin typeface="Verdana" pitchFamily="34" charset="0"/>
                        <a:ea typeface="Verdana" pitchFamily="34" charset="0"/>
                        <a:cs typeface="Verdana" pitchFamily="34" charset="0"/>
                      </a:endParaRPr>
                    </a:p>
                  </a:txBody>
                  <a:tcPr/>
                </a:tc>
                <a:tc hMerge="1">
                  <a:txBody>
                    <a:bodyPr/>
                    <a:lstStyle/>
                    <a:p>
                      <a:endParaRPr lang="en-GB"/>
                    </a:p>
                  </a:txBody>
                  <a:tcPr/>
                </a:tc>
                <a:tc>
                  <a:txBody>
                    <a:bodyPr/>
                    <a:lstStyle/>
                    <a:p>
                      <a:pPr algn="ctr"/>
                      <a:r>
                        <a:rPr lang="en-GB" dirty="0" smtClean="0">
                          <a:latin typeface="Verdana" pitchFamily="34" charset="0"/>
                          <a:ea typeface="Verdana" pitchFamily="34" charset="0"/>
                          <a:cs typeface="Verdana" pitchFamily="34" charset="0"/>
                        </a:rPr>
                        <a:t>44.0 (7.5)</a:t>
                      </a:r>
                      <a:endParaRPr lang="en-GB" dirty="0">
                        <a:latin typeface="Verdana" pitchFamily="34" charset="0"/>
                        <a:ea typeface="Verdana" pitchFamily="34" charset="0"/>
                        <a:cs typeface="Verdana" pitchFamily="34" charset="0"/>
                      </a:endParaRPr>
                    </a:p>
                  </a:txBody>
                  <a:tcPr/>
                </a:tc>
                <a:tc>
                  <a:txBody>
                    <a:bodyPr/>
                    <a:lstStyle/>
                    <a:p>
                      <a:endParaRPr lang="en-GB" dirty="0">
                        <a:latin typeface="Verdana" pitchFamily="34" charset="0"/>
                        <a:ea typeface="Verdana" pitchFamily="34" charset="0"/>
                        <a:cs typeface="Verdana" pitchFamily="34" charset="0"/>
                      </a:endParaRPr>
                    </a:p>
                  </a:txBody>
                  <a:tcPr/>
                </a:tc>
                <a:tc>
                  <a:txBody>
                    <a:bodyPr/>
                    <a:lstStyle/>
                    <a:p>
                      <a:pPr algn="ctr"/>
                      <a:r>
                        <a:rPr lang="en-GB" dirty="0" smtClean="0">
                          <a:latin typeface="Verdana" pitchFamily="34" charset="0"/>
                          <a:ea typeface="Verdana" pitchFamily="34" charset="0"/>
                          <a:cs typeface="Verdana" pitchFamily="34" charset="0"/>
                        </a:rPr>
                        <a:t>26.5 (5.8)</a:t>
                      </a:r>
                      <a:endParaRPr lang="en-GB" dirty="0">
                        <a:latin typeface="Verdana" pitchFamily="34" charset="0"/>
                        <a:ea typeface="Verdana" pitchFamily="34" charset="0"/>
                        <a:cs typeface="Verdana" pitchFamily="34" charset="0"/>
                      </a:endParaRPr>
                    </a:p>
                  </a:txBody>
                  <a:tcPr/>
                </a:tc>
              </a:tr>
              <a:tr h="657073">
                <a:tc gridSpan="2">
                  <a:txBody>
                    <a:bodyPr/>
                    <a:lstStyle/>
                    <a:p>
                      <a:r>
                        <a:rPr lang="en-GB" dirty="0" smtClean="0">
                          <a:latin typeface="Verdana" pitchFamily="34" charset="0"/>
                          <a:ea typeface="Verdana" pitchFamily="34" charset="0"/>
                          <a:cs typeface="Verdana" pitchFamily="34" charset="0"/>
                        </a:rPr>
                        <a:t>Fallen</a:t>
                      </a:r>
                      <a:r>
                        <a:rPr lang="en-GB" baseline="0" dirty="0" smtClean="0">
                          <a:latin typeface="Verdana" pitchFamily="34" charset="0"/>
                          <a:ea typeface="Verdana" pitchFamily="34" charset="0"/>
                          <a:cs typeface="Verdana" pitchFamily="34" charset="0"/>
                        </a:rPr>
                        <a:t> in the past year</a:t>
                      </a:r>
                      <a:endParaRPr lang="en-GB" dirty="0">
                        <a:latin typeface="Verdana" pitchFamily="34" charset="0"/>
                        <a:ea typeface="Verdana" pitchFamily="34" charset="0"/>
                        <a:cs typeface="Verdana" pitchFamily="34" charset="0"/>
                      </a:endParaRPr>
                    </a:p>
                  </a:txBody>
                  <a:tcPr/>
                </a:tc>
                <a:tc hMerge="1">
                  <a:txBody>
                    <a:bodyPr/>
                    <a:lstStyle/>
                    <a:p>
                      <a:endParaRPr lang="en-GB"/>
                    </a:p>
                  </a:txBody>
                  <a:tcPr/>
                </a:tc>
                <a:tc>
                  <a:txBody>
                    <a:bodyPr/>
                    <a:lstStyle/>
                    <a:p>
                      <a:pPr algn="ctr"/>
                      <a:r>
                        <a:rPr lang="en-GB" dirty="0" smtClean="0">
                          <a:latin typeface="Verdana" pitchFamily="34" charset="0"/>
                          <a:ea typeface="Verdana" pitchFamily="34" charset="0"/>
                          <a:cs typeface="Verdana" pitchFamily="34" charset="0"/>
                        </a:rPr>
                        <a:t>14.9</a:t>
                      </a:r>
                      <a:endParaRPr lang="en-GB" dirty="0">
                        <a:latin typeface="Verdana" pitchFamily="34" charset="0"/>
                        <a:ea typeface="Verdana" pitchFamily="34" charset="0"/>
                        <a:cs typeface="Verdana" pitchFamily="34" charset="0"/>
                      </a:endParaRPr>
                    </a:p>
                  </a:txBody>
                  <a:tcPr/>
                </a:tc>
                <a:tc>
                  <a:txBody>
                    <a:bodyPr/>
                    <a:lstStyle/>
                    <a:p>
                      <a:endParaRPr lang="en-GB" dirty="0">
                        <a:latin typeface="Verdana" pitchFamily="34" charset="0"/>
                        <a:ea typeface="Verdana" pitchFamily="34" charset="0"/>
                        <a:cs typeface="Verdana" pitchFamily="34" charset="0"/>
                      </a:endParaRPr>
                    </a:p>
                  </a:txBody>
                  <a:tcPr/>
                </a:tc>
                <a:tc>
                  <a:txBody>
                    <a:bodyPr/>
                    <a:lstStyle/>
                    <a:p>
                      <a:pPr algn="ctr"/>
                      <a:r>
                        <a:rPr lang="en-GB" dirty="0" smtClean="0">
                          <a:latin typeface="Verdana" pitchFamily="34" charset="0"/>
                          <a:ea typeface="Verdana" pitchFamily="34" charset="0"/>
                          <a:cs typeface="Verdana" pitchFamily="34" charset="0"/>
                        </a:rPr>
                        <a:t>22.6</a:t>
                      </a:r>
                      <a:endParaRPr lang="en-GB" dirty="0">
                        <a:latin typeface="Verdana" pitchFamily="34" charset="0"/>
                        <a:ea typeface="Verdana" pitchFamily="34" charset="0"/>
                        <a:cs typeface="Verdana" pitchFamily="34" charset="0"/>
                      </a:endParaRPr>
                    </a:p>
                  </a:txBody>
                  <a:tcPr/>
                </a:tc>
              </a:tr>
              <a:tr h="657073">
                <a:tc gridSpan="2">
                  <a:txBody>
                    <a:bodyPr/>
                    <a:lstStyle/>
                    <a:p>
                      <a:r>
                        <a:rPr lang="en-GB" dirty="0" smtClean="0">
                          <a:latin typeface="Verdana" pitchFamily="34" charset="0"/>
                          <a:ea typeface="Verdana" pitchFamily="34" charset="0"/>
                          <a:cs typeface="Verdana" pitchFamily="34" charset="0"/>
                        </a:rPr>
                        <a:t>Fried</a:t>
                      </a:r>
                      <a:r>
                        <a:rPr lang="en-GB" baseline="0" dirty="0" smtClean="0">
                          <a:latin typeface="Verdana" pitchFamily="34" charset="0"/>
                          <a:ea typeface="Verdana" pitchFamily="34" charset="0"/>
                          <a:cs typeface="Verdana" pitchFamily="34" charset="0"/>
                        </a:rPr>
                        <a:t> frailty</a:t>
                      </a:r>
                      <a:endParaRPr lang="en-GB" sz="1800" dirty="0">
                        <a:latin typeface="Verdana" pitchFamily="34" charset="0"/>
                        <a:ea typeface="Verdana" pitchFamily="34" charset="0"/>
                        <a:cs typeface="Verdana" pitchFamily="34" charset="0"/>
                      </a:endParaRPr>
                    </a:p>
                  </a:txBody>
                  <a:tcPr/>
                </a:tc>
                <a:tc hMerge="1">
                  <a:txBody>
                    <a:bodyPr/>
                    <a:lstStyle/>
                    <a:p>
                      <a:endParaRPr lang="en-GB" sz="1800" dirty="0">
                        <a:latin typeface="Verdana" pitchFamily="34" charset="0"/>
                        <a:ea typeface="Verdana" pitchFamily="34" charset="0"/>
                        <a:cs typeface="Verdana" pitchFamily="34" charset="0"/>
                      </a:endParaRPr>
                    </a:p>
                  </a:txBody>
                  <a:tcPr/>
                </a:tc>
                <a:tc>
                  <a:txBody>
                    <a:bodyPr/>
                    <a:lstStyle/>
                    <a:p>
                      <a:pPr algn="ctr"/>
                      <a:r>
                        <a:rPr lang="en-GB" dirty="0" smtClean="0">
                          <a:latin typeface="Verdana" pitchFamily="34" charset="0"/>
                          <a:ea typeface="Verdana" pitchFamily="34" charset="0"/>
                          <a:cs typeface="Verdana" pitchFamily="34" charset="0"/>
                        </a:rPr>
                        <a:t>4.1</a:t>
                      </a:r>
                      <a:endParaRPr lang="en-GB" dirty="0">
                        <a:latin typeface="Verdana" pitchFamily="34" charset="0"/>
                        <a:ea typeface="Verdana" pitchFamily="34" charset="0"/>
                        <a:cs typeface="Verdana" pitchFamily="34" charset="0"/>
                      </a:endParaRPr>
                    </a:p>
                  </a:txBody>
                  <a:tcPr/>
                </a:tc>
                <a:tc>
                  <a:txBody>
                    <a:bodyPr/>
                    <a:lstStyle/>
                    <a:p>
                      <a:endParaRPr lang="en-GB" dirty="0">
                        <a:latin typeface="Verdana" pitchFamily="34" charset="0"/>
                        <a:ea typeface="Verdana" pitchFamily="34" charset="0"/>
                        <a:cs typeface="Verdana" pitchFamily="34" charset="0"/>
                      </a:endParaRPr>
                    </a:p>
                  </a:txBody>
                  <a:tcPr/>
                </a:tc>
                <a:tc>
                  <a:txBody>
                    <a:bodyPr/>
                    <a:lstStyle/>
                    <a:p>
                      <a:pPr algn="ctr"/>
                      <a:r>
                        <a:rPr lang="en-GB" dirty="0" smtClean="0">
                          <a:latin typeface="Verdana" pitchFamily="34" charset="0"/>
                          <a:ea typeface="Verdana" pitchFamily="34" charset="0"/>
                          <a:cs typeface="Verdana" pitchFamily="34" charset="0"/>
                        </a:rPr>
                        <a:t>8.5</a:t>
                      </a:r>
                      <a:endParaRPr lang="en-GB" dirty="0">
                        <a:latin typeface="Verdana" pitchFamily="34" charset="0"/>
                        <a:ea typeface="Verdana" pitchFamily="34" charset="0"/>
                        <a:cs typeface="Verdana" pitchFamily="34" charset="0"/>
                      </a:endParaRPr>
                    </a:p>
                  </a:txBody>
                  <a:tcPr/>
                </a:tc>
              </a:tr>
              <a:tr h="657073">
                <a:tc gridSpan="2">
                  <a:txBody>
                    <a:bodyPr/>
                    <a:lstStyle/>
                    <a:p>
                      <a:r>
                        <a:rPr lang="en-GB" dirty="0" smtClean="0">
                          <a:latin typeface="Verdana" pitchFamily="34" charset="0"/>
                          <a:ea typeface="Verdana" pitchFamily="34" charset="0"/>
                          <a:cs typeface="Verdana" pitchFamily="34" charset="0"/>
                        </a:rPr>
                        <a:t>Any fracture since 45 years of age</a:t>
                      </a:r>
                      <a:endParaRPr lang="en-GB" sz="1800" dirty="0">
                        <a:latin typeface="Verdana" pitchFamily="34" charset="0"/>
                        <a:ea typeface="Verdana" pitchFamily="34" charset="0"/>
                        <a:cs typeface="Verdana" pitchFamily="34" charset="0"/>
                      </a:endParaRPr>
                    </a:p>
                  </a:txBody>
                  <a:tcPr/>
                </a:tc>
                <a:tc hMerge="1">
                  <a:txBody>
                    <a:bodyPr/>
                    <a:lstStyle/>
                    <a:p>
                      <a:endParaRPr lang="en-GB" sz="1800" dirty="0">
                        <a:latin typeface="Verdana" pitchFamily="34" charset="0"/>
                        <a:ea typeface="Verdana" pitchFamily="34" charset="0"/>
                        <a:cs typeface="Verdana" pitchFamily="34" charset="0"/>
                      </a:endParaRPr>
                    </a:p>
                  </a:txBody>
                  <a:tcPr/>
                </a:tc>
                <a:tc>
                  <a:txBody>
                    <a:bodyPr/>
                    <a:lstStyle/>
                    <a:p>
                      <a:pPr algn="ctr"/>
                      <a:r>
                        <a:rPr lang="en-GB" dirty="0" smtClean="0">
                          <a:latin typeface="Verdana" pitchFamily="34" charset="0"/>
                          <a:ea typeface="Verdana" pitchFamily="34" charset="0"/>
                          <a:cs typeface="Verdana" pitchFamily="34" charset="0"/>
                        </a:rPr>
                        <a:t>14.0</a:t>
                      </a:r>
                      <a:endParaRPr lang="en-GB" dirty="0">
                        <a:latin typeface="Verdana" pitchFamily="34" charset="0"/>
                        <a:ea typeface="Verdana" pitchFamily="34" charset="0"/>
                        <a:cs typeface="Verdana" pitchFamily="34" charset="0"/>
                      </a:endParaRPr>
                    </a:p>
                  </a:txBody>
                  <a:tcPr/>
                </a:tc>
                <a:tc>
                  <a:txBody>
                    <a:bodyPr/>
                    <a:lstStyle/>
                    <a:p>
                      <a:endParaRPr lang="en-GB" dirty="0">
                        <a:latin typeface="Verdana" pitchFamily="34" charset="0"/>
                        <a:ea typeface="Verdana" pitchFamily="34" charset="0"/>
                        <a:cs typeface="Verdana" pitchFamily="34" charset="0"/>
                      </a:endParaRPr>
                    </a:p>
                  </a:txBody>
                  <a:tcPr/>
                </a:tc>
                <a:tc>
                  <a:txBody>
                    <a:bodyPr/>
                    <a:lstStyle/>
                    <a:p>
                      <a:pPr algn="ctr"/>
                      <a:r>
                        <a:rPr lang="en-GB" dirty="0" smtClean="0">
                          <a:latin typeface="Verdana" pitchFamily="34" charset="0"/>
                          <a:ea typeface="Verdana" pitchFamily="34" charset="0"/>
                          <a:cs typeface="Verdana" pitchFamily="34" charset="0"/>
                        </a:rPr>
                        <a:t>21.6</a:t>
                      </a:r>
                      <a:endParaRPr lang="en-GB" dirty="0">
                        <a:latin typeface="Verdana" pitchFamily="34" charset="0"/>
                        <a:ea typeface="Verdana" pitchFamily="34" charset="0"/>
                        <a:cs typeface="Verdana" pitchFamily="34" charset="0"/>
                      </a:endParaRPr>
                    </a:p>
                  </a:txBody>
                  <a:tcPr/>
                </a:tc>
              </a:tr>
              <a:tr h="657073">
                <a:tc gridSpan="2">
                  <a:txBody>
                    <a:bodyPr/>
                    <a:lstStyle/>
                    <a:p>
                      <a:r>
                        <a:rPr lang="en-GB" sz="1800" dirty="0" smtClean="0">
                          <a:latin typeface="Verdana" pitchFamily="34" charset="0"/>
                          <a:ea typeface="Verdana" pitchFamily="34" charset="0"/>
                          <a:cs typeface="Verdana" pitchFamily="34" charset="0"/>
                        </a:rPr>
                        <a:t>Minor trauma</a:t>
                      </a:r>
                      <a:r>
                        <a:rPr lang="en-GB" sz="1800" baseline="0" dirty="0" smtClean="0">
                          <a:latin typeface="Verdana" pitchFamily="34" charset="0"/>
                          <a:ea typeface="Verdana" pitchFamily="34" charset="0"/>
                          <a:cs typeface="Verdana" pitchFamily="34" charset="0"/>
                        </a:rPr>
                        <a:t> fracture since 45 years of age</a:t>
                      </a:r>
                      <a:endParaRPr lang="en-GB" sz="1800" dirty="0">
                        <a:latin typeface="Verdana" pitchFamily="34" charset="0"/>
                        <a:ea typeface="Verdana" pitchFamily="34" charset="0"/>
                        <a:cs typeface="Verdana" pitchFamily="34" charset="0"/>
                      </a:endParaRPr>
                    </a:p>
                  </a:txBody>
                  <a:tcPr/>
                </a:tc>
                <a:tc hMerge="1">
                  <a:txBody>
                    <a:bodyPr/>
                    <a:lstStyle/>
                    <a:p>
                      <a:endParaRPr lang="en-GB"/>
                    </a:p>
                  </a:txBody>
                  <a:tcPr/>
                </a:tc>
                <a:tc>
                  <a:txBody>
                    <a:bodyPr/>
                    <a:lstStyle/>
                    <a:p>
                      <a:pPr algn="ctr"/>
                      <a:r>
                        <a:rPr lang="en-GB" dirty="0" smtClean="0">
                          <a:latin typeface="Verdana" pitchFamily="34" charset="0"/>
                          <a:ea typeface="Verdana" pitchFamily="34" charset="0"/>
                          <a:cs typeface="Verdana" pitchFamily="34" charset="0"/>
                        </a:rPr>
                        <a:t>7.7</a:t>
                      </a:r>
                      <a:endParaRPr lang="en-GB" dirty="0">
                        <a:latin typeface="Verdana" pitchFamily="34" charset="0"/>
                        <a:ea typeface="Verdana" pitchFamily="34" charset="0"/>
                        <a:cs typeface="Verdana" pitchFamily="34" charset="0"/>
                      </a:endParaRPr>
                    </a:p>
                  </a:txBody>
                  <a:tcPr/>
                </a:tc>
                <a:tc>
                  <a:txBody>
                    <a:bodyPr/>
                    <a:lstStyle/>
                    <a:p>
                      <a:endParaRPr lang="en-GB" dirty="0">
                        <a:latin typeface="Verdana" pitchFamily="34" charset="0"/>
                        <a:ea typeface="Verdana" pitchFamily="34" charset="0"/>
                        <a:cs typeface="Verdana" pitchFamily="34" charset="0"/>
                      </a:endParaRPr>
                    </a:p>
                  </a:txBody>
                  <a:tcPr/>
                </a:tc>
                <a:tc>
                  <a:txBody>
                    <a:bodyPr/>
                    <a:lstStyle/>
                    <a:p>
                      <a:pPr algn="ctr"/>
                      <a:r>
                        <a:rPr lang="en-GB" dirty="0" smtClean="0">
                          <a:latin typeface="Verdana" pitchFamily="34" charset="0"/>
                          <a:ea typeface="Verdana" pitchFamily="34" charset="0"/>
                          <a:cs typeface="Verdana" pitchFamily="34" charset="0"/>
                        </a:rPr>
                        <a:t>18.4</a:t>
                      </a:r>
                      <a:endParaRPr lang="en-GB" dirty="0">
                        <a:latin typeface="Verdana" pitchFamily="34" charset="0"/>
                        <a:ea typeface="Verdana" pitchFamily="34" charset="0"/>
                        <a:cs typeface="Verdana" pitchFamily="34" charset="0"/>
                      </a:endParaRPr>
                    </a:p>
                  </a:txBody>
                  <a:tcPr/>
                </a:tc>
              </a:tr>
              <a:tr h="657073">
                <a:tc gridSpan="2">
                  <a:txBody>
                    <a:bodyPr/>
                    <a:lstStyle/>
                    <a:p>
                      <a:r>
                        <a:rPr lang="en-GB" sz="1800" dirty="0" smtClean="0">
                          <a:latin typeface="Verdana" pitchFamily="34" charset="0"/>
                          <a:ea typeface="Verdana" pitchFamily="34" charset="0"/>
                          <a:cs typeface="Verdana" pitchFamily="34" charset="0"/>
                        </a:rPr>
                        <a:t>DXA total femoral BMD (g/cm</a:t>
                      </a:r>
                      <a:r>
                        <a:rPr lang="en-GB" sz="1800" baseline="30000" dirty="0" smtClean="0">
                          <a:latin typeface="Verdana" pitchFamily="34" charset="0"/>
                          <a:ea typeface="Verdana" pitchFamily="34" charset="0"/>
                          <a:cs typeface="Verdana" pitchFamily="34" charset="0"/>
                        </a:rPr>
                        <a:t>2</a:t>
                      </a:r>
                      <a:r>
                        <a:rPr lang="en-GB" sz="1800" dirty="0" smtClean="0">
                          <a:latin typeface="Verdana" pitchFamily="34" charset="0"/>
                          <a:ea typeface="Verdana" pitchFamily="34" charset="0"/>
                          <a:cs typeface="Verdana" pitchFamily="34" charset="0"/>
                        </a:rPr>
                        <a:t>)</a:t>
                      </a:r>
                      <a:endParaRPr lang="en-GB" sz="1800" dirty="0">
                        <a:latin typeface="Verdana" pitchFamily="34" charset="0"/>
                        <a:ea typeface="Verdana" pitchFamily="34" charset="0"/>
                        <a:cs typeface="Verdana" pitchFamily="34" charset="0"/>
                      </a:endParaRPr>
                    </a:p>
                  </a:txBody>
                  <a:tcPr/>
                </a:tc>
                <a:tc hMerge="1">
                  <a:txBody>
                    <a:bodyPr/>
                    <a:lstStyle/>
                    <a:p>
                      <a:endParaRPr lang="en-GB"/>
                    </a:p>
                  </a:txBody>
                  <a:tcPr/>
                </a:tc>
                <a:tc>
                  <a:txBody>
                    <a:bodyPr/>
                    <a:lstStyle/>
                    <a:p>
                      <a:pPr algn="ctr"/>
                      <a:r>
                        <a:rPr lang="en-GB" dirty="0" smtClean="0">
                          <a:latin typeface="Verdana" pitchFamily="34" charset="0"/>
                          <a:ea typeface="Verdana" pitchFamily="34" charset="0"/>
                          <a:cs typeface="Verdana" pitchFamily="34" charset="0"/>
                        </a:rPr>
                        <a:t>1.04 (0.13)</a:t>
                      </a:r>
                      <a:endParaRPr lang="en-GB" dirty="0">
                        <a:latin typeface="Verdana" pitchFamily="34" charset="0"/>
                        <a:ea typeface="Verdana" pitchFamily="34" charset="0"/>
                        <a:cs typeface="Verdana" pitchFamily="34" charset="0"/>
                      </a:endParaRPr>
                    </a:p>
                  </a:txBody>
                  <a:tcPr/>
                </a:tc>
                <a:tc>
                  <a:txBody>
                    <a:bodyPr/>
                    <a:lstStyle/>
                    <a:p>
                      <a:endParaRPr lang="en-GB" dirty="0">
                        <a:latin typeface="Verdana" pitchFamily="34" charset="0"/>
                        <a:ea typeface="Verdana" pitchFamily="34" charset="0"/>
                        <a:cs typeface="Verdana" pitchFamily="34" charset="0"/>
                      </a:endParaRPr>
                    </a:p>
                  </a:txBody>
                  <a:tcPr/>
                </a:tc>
                <a:tc>
                  <a:txBody>
                    <a:bodyPr/>
                    <a:lstStyle/>
                    <a:p>
                      <a:pPr algn="ctr"/>
                      <a:r>
                        <a:rPr lang="en-GB" dirty="0" smtClean="0">
                          <a:latin typeface="Verdana" pitchFamily="34" charset="0"/>
                          <a:ea typeface="Verdana" pitchFamily="34" charset="0"/>
                          <a:cs typeface="Verdana" pitchFamily="34" charset="0"/>
                        </a:rPr>
                        <a:t>0.90 (0.13)</a:t>
                      </a:r>
                      <a:endParaRPr lang="en-GB" dirty="0">
                        <a:latin typeface="Verdana" pitchFamily="34" charset="0"/>
                        <a:ea typeface="Verdana" pitchFamily="34" charset="0"/>
                        <a:cs typeface="Verdana" pitchFamily="34" charset="0"/>
                      </a:endParaRPr>
                    </a:p>
                  </a:txBody>
                  <a:tcPr/>
                </a:tc>
              </a:tr>
            </a:tbl>
          </a:graphicData>
        </a:graphic>
      </p:graphicFrame>
      <p:sp>
        <p:nvSpPr>
          <p:cNvPr id="2" name="TextBox 1"/>
          <p:cNvSpPr txBox="1"/>
          <p:nvPr/>
        </p:nvSpPr>
        <p:spPr>
          <a:xfrm>
            <a:off x="107504" y="6381328"/>
            <a:ext cx="8940658" cy="307777"/>
          </a:xfrm>
          <a:prstGeom prst="rect">
            <a:avLst/>
          </a:prstGeom>
          <a:noFill/>
        </p:spPr>
        <p:txBody>
          <a:bodyPr wrap="square" rtlCol="0">
            <a:spAutoFit/>
          </a:bodyPr>
          <a:lstStyle/>
          <a:p>
            <a:r>
              <a:rPr lang="en-GB" sz="1400" dirty="0" smtClean="0">
                <a:latin typeface="Verdana" pitchFamily="34" charset="0"/>
                <a:ea typeface="Verdana" pitchFamily="34" charset="0"/>
                <a:cs typeface="Verdana" pitchFamily="34" charset="0"/>
              </a:rPr>
              <a:t>Sample sizes men/women: grip 1572/1415; falls 941/1398; frailty 320/318; DXA BMD 498/468 </a:t>
            </a:r>
            <a:endParaRPr lang="en-GB" sz="14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7474064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2081</TotalTime>
  <Words>2326</Words>
  <Application>Microsoft Office PowerPoint</Application>
  <PresentationFormat>On-screen Show (4:3)</PresentationFormat>
  <Paragraphs>290</Paragraphs>
  <Slides>19</Slides>
  <Notes>19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Office Theme</vt:lpstr>
      <vt:lpstr>Slide</vt:lpstr>
      <vt:lpstr>Social inequalities in musculoskeletal ageing among community dwelling older men and women in the United Kingdom </vt:lpstr>
      <vt:lpstr>PowerPoint Presentation</vt:lpstr>
      <vt:lpstr>PowerPoint Presentation</vt:lpstr>
      <vt:lpstr>Objective</vt:lpstr>
      <vt:lpstr>PowerPoint Presentation</vt:lpstr>
      <vt:lpstr>Methods: data availability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Acknowledgements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 Westbury</dc:creator>
  <cp:lastModifiedBy>Holly Syddall</cp:lastModifiedBy>
  <cp:revision>153</cp:revision>
  <cp:lastPrinted>2014-05-22T16:21:40Z</cp:lastPrinted>
  <dcterms:created xsi:type="dcterms:W3CDTF">2014-04-23T14:15:12Z</dcterms:created>
  <dcterms:modified xsi:type="dcterms:W3CDTF">2014-06-04T17:17:38Z</dcterms:modified>
</cp:coreProperties>
</file>